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handoutMasterIdLst>
    <p:handoutMasterId r:id="rId27"/>
  </p:handoutMasterIdLst>
  <p:sldIdLst>
    <p:sldId id="256" r:id="rId2"/>
    <p:sldId id="257" r:id="rId3"/>
    <p:sldId id="267" r:id="rId4"/>
    <p:sldId id="268" r:id="rId5"/>
    <p:sldId id="269" r:id="rId6"/>
    <p:sldId id="270" r:id="rId7"/>
    <p:sldId id="258" r:id="rId8"/>
    <p:sldId id="271" r:id="rId9"/>
    <p:sldId id="272" r:id="rId10"/>
    <p:sldId id="273" r:id="rId11"/>
    <p:sldId id="274" r:id="rId12"/>
    <p:sldId id="275" r:id="rId13"/>
    <p:sldId id="276" r:id="rId14"/>
    <p:sldId id="277" r:id="rId15"/>
    <p:sldId id="278" r:id="rId16"/>
    <p:sldId id="279" r:id="rId17"/>
    <p:sldId id="281" r:id="rId18"/>
    <p:sldId id="282" r:id="rId19"/>
    <p:sldId id="283" r:id="rId20"/>
    <p:sldId id="260" r:id="rId21"/>
    <p:sldId id="259" r:id="rId22"/>
    <p:sldId id="285" r:id="rId23"/>
    <p:sldId id="284" r:id="rId24"/>
    <p:sldId id="261"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p:cViewPr>
        <p:scale>
          <a:sx n="80" d="100"/>
          <a:sy n="80" d="100"/>
        </p:scale>
        <p:origin x="782" y="192"/>
      </p:cViewPr>
      <p:guideLst>
        <p:guide pos="3840"/>
        <p:guide orient="horz" pos="2160"/>
      </p:guideLst>
    </p:cSldViewPr>
  </p:slideViewPr>
  <p:notesTextViewPr>
    <p:cViewPr>
      <p:scale>
        <a:sx n="1" d="1"/>
        <a:sy n="1" d="1"/>
      </p:scale>
      <p:origin x="0" y="0"/>
    </p:cViewPr>
  </p:notesTextViewPr>
  <p:notesViewPr>
    <p:cSldViewPr showGuides="1">
      <p:cViewPr varScale="1">
        <p:scale>
          <a:sx n="63" d="100"/>
          <a:sy n="63" d="100"/>
        </p:scale>
        <p:origin x="2838"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43B725B-653D-4166-A8E9-72A38A1847CF}" type="datetimeFigureOut">
              <a:rPr lang="en-US"/>
              <a:t>5/16/2020</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861E8E-D392-497B-BB21-122DD7C27CF3}" type="slidenum">
              <a:rPr/>
              <a:t>‹#›</a:t>
            </a:fld>
            <a:endParaRPr/>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83F64CD-0576-4A9A-BD06-7889D6E60BDC}" type="datetimeFigureOut">
              <a:rPr lang="en-US"/>
              <a:t>5/16/2020</a:t>
            </a:fld>
            <a:endParaRP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55D449-B875-4B8D-8E66-224D27E54C9A}" type="slidenum">
              <a:rPr/>
              <a:t>‹#›</a:t>
            </a:fld>
            <a:endParaRPr/>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26225" y="1828800"/>
            <a:ext cx="4098175" cy="3177380"/>
          </a:xfrm>
        </p:spPr>
        <p:txBody>
          <a:bodyPr anchor="b">
            <a:normAutofit/>
          </a:bodyPr>
          <a:lstStyle>
            <a:lvl1pPr algn="l">
              <a:lnSpc>
                <a:spcPct val="80000"/>
              </a:lnSpc>
              <a:defRPr sz="5400">
                <a:solidFill>
                  <a:schemeClr val="accent1"/>
                </a:solidFill>
              </a:defRPr>
            </a:lvl1pPr>
          </a:lstStyle>
          <a:p>
            <a:r>
              <a:rPr lang="en-US"/>
              <a:t>Click to edit Master title style</a:t>
            </a:r>
            <a:endParaRPr/>
          </a:p>
        </p:txBody>
      </p:sp>
      <p:sp>
        <p:nvSpPr>
          <p:cNvPr id="3" name="Subtitle 2"/>
          <p:cNvSpPr>
            <a:spLocks noGrp="1"/>
          </p:cNvSpPr>
          <p:nvPr>
            <p:ph type="subTitle" idx="1"/>
          </p:nvPr>
        </p:nvSpPr>
        <p:spPr>
          <a:xfrm>
            <a:off x="626225" y="5181600"/>
            <a:ext cx="4098175" cy="685800"/>
          </a:xfrm>
        </p:spPr>
        <p:txBody>
          <a:bodyPr>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a:p>
        </p:txBody>
      </p:sp>
      <p:pic>
        <p:nvPicPr>
          <p:cNvPr id="7" name="Picture 6" descr="EKG line"/>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5/16/2020</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descr="Rectangle"/>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Vertical Title 1"/>
          <p:cNvSpPr>
            <a:spLocks noGrp="1"/>
          </p:cNvSpPr>
          <p:nvPr>
            <p:ph type="title" orient="vert"/>
          </p:nvPr>
        </p:nvSpPr>
        <p:spPr>
          <a:xfrm>
            <a:off x="10058399" y="457201"/>
            <a:ext cx="2057401" cy="59436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609600" y="457200"/>
            <a:ext cx="9067800" cy="5943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5/16/2020</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37CC0096-1860-4642-9CD2-0079EA5E7CD1}" type="datetimeFigureOut">
              <a:rPr lang="en-US"/>
              <a:t>5/16/2020</a:t>
            </a:fld>
            <a:endParaRPr/>
          </a:p>
        </p:txBody>
      </p:sp>
      <p:sp>
        <p:nvSpPr>
          <p:cNvPr id="6" name="Slide Number Placeholder 5"/>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ection Header">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angle 6" descr="Rectangle"/>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1066800" y="1828800"/>
            <a:ext cx="7772400" cy="3177380"/>
          </a:xfrm>
        </p:spPr>
        <p:txBody>
          <a:bodyPr anchor="b">
            <a:normAutofit/>
          </a:bodyPr>
          <a:lstStyle>
            <a:lvl1pPr>
              <a:lnSpc>
                <a:spcPct val="80000"/>
              </a:lnSpc>
              <a:defRPr sz="5400"/>
            </a:lvl1pPr>
          </a:lstStyle>
          <a:p>
            <a:r>
              <a:rPr lang="en-US"/>
              <a:t>Click to edit Master title style</a:t>
            </a:r>
            <a:endParaRPr/>
          </a:p>
        </p:txBody>
      </p:sp>
      <p:sp>
        <p:nvSpPr>
          <p:cNvPr id="3" name="Text Placeholder 2"/>
          <p:cNvSpPr>
            <a:spLocks noGrp="1"/>
          </p:cNvSpPr>
          <p:nvPr>
            <p:ph type="body" idx="1"/>
          </p:nvPr>
        </p:nvSpPr>
        <p:spPr>
          <a:xfrm>
            <a:off x="1066800" y="5181600"/>
            <a:ext cx="7772400" cy="685800"/>
          </a:xfrm>
        </p:spPr>
        <p:txBody>
          <a:bodyPr>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0668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324600" y="1825624"/>
            <a:ext cx="4800600" cy="457517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37CC0096-1860-4642-9CD2-0079EA5E7CD1}" type="datetimeFigureOut">
              <a:rPr lang="en-US"/>
              <a:t>5/16/2020</a:t>
            </a:fld>
            <a:endParaRPr/>
          </a:p>
        </p:txBody>
      </p:sp>
      <p:sp>
        <p:nvSpPr>
          <p:cNvPr id="7" name="Slide Number Placeholder 6"/>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Text Placeholder 2"/>
          <p:cNvSpPr>
            <a:spLocks noGrp="1"/>
          </p:cNvSpPr>
          <p:nvPr>
            <p:ph type="body" idx="1"/>
          </p:nvPr>
        </p:nvSpPr>
        <p:spPr>
          <a:xfrm>
            <a:off x="10668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68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324600" y="1828799"/>
            <a:ext cx="4800600" cy="762000"/>
          </a:xfrm>
        </p:spPr>
        <p:txBody>
          <a:bodyPr anchor="ctr">
            <a:noAutofit/>
          </a:bodyPr>
          <a:lstStyle>
            <a:lvl1pPr marL="0" indent="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24600" y="2590799"/>
            <a:ext cx="4800600" cy="3810033"/>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37CC0096-1860-4642-9CD2-0079EA5E7CD1}" type="datetimeFigureOut">
              <a:rPr lang="en-US"/>
              <a:t>5/16/2020</a:t>
            </a:fld>
            <a:endParaRPr/>
          </a:p>
        </p:txBody>
      </p:sp>
      <p:sp>
        <p:nvSpPr>
          <p:cNvPr id="9" name="Slide Number Placeholder 8"/>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37CC0096-1860-4642-9CD2-0079EA5E7CD1}" type="datetimeFigureOut">
              <a:rPr lang="en-US"/>
              <a:t>5/16/2020</a:t>
            </a:fld>
            <a:endParaRPr/>
          </a:p>
        </p:txBody>
      </p:sp>
      <p:sp>
        <p:nvSpPr>
          <p:cNvPr id="5" name="Slide Number Placeholder 4"/>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37CC0096-1860-4642-9CD2-0079EA5E7CD1}" type="datetimeFigureOut">
              <a:rPr lang="en-US"/>
              <a:t>5/16/2020</a:t>
            </a:fld>
            <a:endParaRPr/>
          </a:p>
        </p:txBody>
      </p:sp>
      <p:sp>
        <p:nvSpPr>
          <p:cNvPr id="4" name="Slide Number Placeholder 3"/>
          <p:cNvSpPr>
            <a:spLocks noGrp="1"/>
          </p:cNvSpPr>
          <p:nvPr>
            <p:ph type="sldNum" sz="quarter" idx="12"/>
          </p:nvPr>
        </p:nvSpPr>
        <p:spPr/>
        <p:txBody>
          <a:bodyPr/>
          <a:lstStyle/>
          <a:p>
            <a:fld id="{E31375A4-56A4-47D6-9801-1991572033F7}" type="slidenum">
              <a:rPr/>
              <a:t>‹#›</a:t>
            </a:fld>
            <a:endParaRPr/>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2700" y="3200400"/>
            <a:ext cx="3932237" cy="1752600"/>
          </a:xfrm>
        </p:spPr>
        <p:txBody>
          <a:bodyPr anchor="b">
            <a:normAutofit/>
          </a:bodyPr>
          <a:lstStyle>
            <a:lvl1pPr>
              <a:defRPr sz="3600"/>
            </a:lvl1pPr>
          </a:lstStyle>
          <a:p>
            <a:r>
              <a:rPr lang="en-US"/>
              <a:t>Click to edit Master title style</a:t>
            </a:r>
            <a:endParaRPr/>
          </a:p>
        </p:txBody>
      </p:sp>
      <p:sp>
        <p:nvSpPr>
          <p:cNvPr id="3" name="Content Placeholder 2"/>
          <p:cNvSpPr>
            <a:spLocks noGrp="1"/>
          </p:cNvSpPr>
          <p:nvPr>
            <p:ph idx="1"/>
          </p:nvPr>
        </p:nvSpPr>
        <p:spPr>
          <a:xfrm>
            <a:off x="609600" y="457201"/>
            <a:ext cx="5943600" cy="5943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Text Placeholder 3"/>
          <p:cNvSpPr>
            <a:spLocks noGrp="1"/>
          </p:cNvSpPr>
          <p:nvPr>
            <p:ph type="body" sz="half" idx="2"/>
          </p:nvPr>
        </p:nvSpPr>
        <p:spPr>
          <a:xfrm>
            <a:off x="7632699" y="5029200"/>
            <a:ext cx="3932237" cy="1371600"/>
          </a:xfrm>
        </p:spPr>
        <p:txBody>
          <a:bodyPr>
            <a:normAutofit/>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descr="Rectangle"/>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9" name="Rectangle 8" descr="Rectangle"/>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1"/>
          <p:cNvSpPr>
            <a:spLocks noGrp="1"/>
          </p:cNvSpPr>
          <p:nvPr>
            <p:ph type="title"/>
          </p:nvPr>
        </p:nvSpPr>
        <p:spPr>
          <a:xfrm>
            <a:off x="7635240" y="3200400"/>
            <a:ext cx="3932237" cy="1752600"/>
          </a:xfrm>
        </p:spPr>
        <p:txBody>
          <a:bodyPr anchor="b">
            <a:normAutofit/>
          </a:bodyPr>
          <a:lstStyle>
            <a:lvl1pPr>
              <a:defRPr sz="360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 y="0"/>
            <a:ext cx="7008810" cy="6857999"/>
          </a:xfrm>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dirty="0"/>
          </a:p>
        </p:txBody>
      </p:sp>
      <p:sp>
        <p:nvSpPr>
          <p:cNvPr id="4" name="Text Placeholder 3"/>
          <p:cNvSpPr>
            <a:spLocks noGrp="1"/>
          </p:cNvSpPr>
          <p:nvPr>
            <p:ph type="body" sz="half" idx="2"/>
          </p:nvPr>
        </p:nvSpPr>
        <p:spPr>
          <a:xfrm>
            <a:off x="7635240" y="5029200"/>
            <a:ext cx="3932237" cy="137464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red bar" descr="Red bar"/>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2" name="Title Placeholder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r>
              <a:rPr lang="en-US"/>
              <a:t>Click to edit Master title style</a:t>
            </a:r>
            <a:endParaRPr dirty="0"/>
          </a:p>
        </p:txBody>
      </p:sp>
      <p:sp>
        <p:nvSpPr>
          <p:cNvPr id="3" name="Text Placeholder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fld id="{37CC0096-1860-4642-9CD2-0079EA5E7CD1}" type="datetimeFigureOut">
              <a:rPr lang="en-US" smtClean="0"/>
              <a:pPr/>
              <a:t>5/16/2020</a:t>
            </a:fld>
            <a:endParaRPr lang="en-US" dirty="0"/>
          </a:p>
        </p:txBody>
      </p:sp>
      <p:sp>
        <p:nvSpPr>
          <p:cNvPr id="6" name="Slide Number Placeholder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en.wikipedia.org/wiki/2019%E2%80%9320_coronavirus_pandemic_deaths/WHO_situation_reports" TargetMode="External"/><Relationship Id="rId3" Type="http://schemas.openxmlformats.org/officeDocument/2006/relationships/hyperlink" Target="https://en.wikipedia.org/wiki/Severe_acute_respiratory_syndrome_coronavirus_2" TargetMode="External"/><Relationship Id="rId7" Type="http://schemas.openxmlformats.org/officeDocument/2006/relationships/hyperlink" Target="https://en.wikipedia.org/wiki/2019%E2%80%9320_coronavirus_pandemic_cases/WHO_situation_reports" TargetMode="External"/><Relationship Id="rId2" Type="http://schemas.openxmlformats.org/officeDocument/2006/relationships/hyperlink" Target="https://en.wikipedia.org/wiki/Infectious_disease" TargetMode="External"/><Relationship Id="rId1" Type="http://schemas.openxmlformats.org/officeDocument/2006/relationships/slideLayout" Target="../slideLayouts/slideLayout2.xml"/><Relationship Id="rId6" Type="http://schemas.openxmlformats.org/officeDocument/2006/relationships/hyperlink" Target="https://en.wikipedia.org/wiki/2019%E2%80%9320_coronavirus_pandemic" TargetMode="External"/><Relationship Id="rId5" Type="http://schemas.openxmlformats.org/officeDocument/2006/relationships/hyperlink" Target="https://en.wikipedia.org/wiki/Hubei" TargetMode="External"/><Relationship Id="rId4" Type="http://schemas.openxmlformats.org/officeDocument/2006/relationships/hyperlink" Target="https://en.wikipedia.org/wiki/Wuhan" TargetMode="External"/><Relationship Id="rId9"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en.wikipedia.org/wiki/Neighborhoods_in_New_York_City" TargetMode="External"/><Relationship Id="rId2" Type="http://schemas.openxmlformats.org/officeDocument/2006/relationships/hyperlink" Target="https://cocl.us/new_york_dataset" TargetMode="External"/><Relationship Id="rId1" Type="http://schemas.openxmlformats.org/officeDocument/2006/relationships/slideLayout" Target="../slideLayouts/slideLayout2.xml"/><Relationship Id="rId6" Type="http://schemas.openxmlformats.org/officeDocument/2006/relationships/image" Target="../media/image10.jpg"/><Relationship Id="rId5" Type="http://schemas.openxmlformats.org/officeDocument/2006/relationships/hyperlink" Target="https://github.com/nychealth/coronavirus-data/blob/master/boro.csv" TargetMode="External"/><Relationship Id="rId4" Type="http://schemas.openxmlformats.org/officeDocument/2006/relationships/hyperlink" Target="https://profiles.health.ny.gov/hospital/index#5.79/42.868/-76.809"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000" b="1" dirty="0"/>
              <a:t>New-York City, hospital-beds capacity and Covid-19</a:t>
            </a:r>
            <a:endParaRPr lang="en-US" sz="4000" dirty="0"/>
          </a:p>
        </p:txBody>
      </p:sp>
      <p:sp>
        <p:nvSpPr>
          <p:cNvPr id="3" name="Subtitle 2"/>
          <p:cNvSpPr>
            <a:spLocks noGrp="1"/>
          </p:cNvSpPr>
          <p:nvPr>
            <p:ph type="subTitle" idx="1"/>
          </p:nvPr>
        </p:nvSpPr>
        <p:spPr/>
        <p:txBody>
          <a:bodyPr>
            <a:normAutofit fontScale="70000" lnSpcReduction="20000"/>
          </a:bodyPr>
          <a:lstStyle/>
          <a:p>
            <a:r>
              <a:rPr lang="en-US" b="1" dirty="0"/>
              <a:t>Exploring the Neighborhoods &amp; Boroughs in New-York City that are the best equipped to fight the Covid-19 Pandemic</a:t>
            </a:r>
            <a:endParaRPr lang="en-US" dirty="0"/>
          </a:p>
        </p:txBody>
      </p:sp>
      <p:pic>
        <p:nvPicPr>
          <p:cNvPr id="6" name="Picture 5">
            <a:extLst>
              <a:ext uri="{FF2B5EF4-FFF2-40B4-BE49-F238E27FC236}">
                <a16:creationId xmlns:a16="http://schemas.microsoft.com/office/drawing/2014/main" id="{44D46974-D26C-475E-B816-4DEB2128DA3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2362200" cy="1574800"/>
          </a:xfrm>
          <a:prstGeom prst="rect">
            <a:avLst/>
          </a:prstGeom>
        </p:spPr>
      </p:pic>
      <p:pic>
        <p:nvPicPr>
          <p:cNvPr id="8" name="Picture 7">
            <a:extLst>
              <a:ext uri="{FF2B5EF4-FFF2-40B4-BE49-F238E27FC236}">
                <a16:creationId xmlns:a16="http://schemas.microsoft.com/office/drawing/2014/main" id="{3E92EF88-9DB8-41D9-B7F3-F94DB01DF1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79135" y="-9526"/>
            <a:ext cx="2799643" cy="1574799"/>
          </a:xfrm>
          <a:prstGeom prst="rect">
            <a:avLst/>
          </a:prstGeom>
        </p:spPr>
      </p:pic>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4. Bed Types (beds and ICU beds) per Borough</a:t>
            </a:r>
          </a:p>
        </p:txBody>
      </p:sp>
      <p:pic>
        <p:nvPicPr>
          <p:cNvPr id="5" name="Picture 4">
            <a:extLst>
              <a:ext uri="{FF2B5EF4-FFF2-40B4-BE49-F238E27FC236}">
                <a16:creationId xmlns:a16="http://schemas.microsoft.com/office/drawing/2014/main" id="{264E2435-FECC-422B-97B7-A42A488134A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4000" y="2343150"/>
            <a:ext cx="8610600" cy="4133850"/>
          </a:xfrm>
          <a:prstGeom prst="rect">
            <a:avLst/>
          </a:prstGeom>
          <a:noFill/>
          <a:ln>
            <a:noFill/>
          </a:ln>
        </p:spPr>
      </p:pic>
      <p:sp>
        <p:nvSpPr>
          <p:cNvPr id="3" name="Speech Bubble: Rectangle with Corners Rounded 2">
            <a:extLst>
              <a:ext uri="{FF2B5EF4-FFF2-40B4-BE49-F238E27FC236}">
                <a16:creationId xmlns:a16="http://schemas.microsoft.com/office/drawing/2014/main" id="{0837E912-DA5C-48EC-81BD-1803F8FA9CF3}"/>
              </a:ext>
            </a:extLst>
          </p:cNvPr>
          <p:cNvSpPr/>
          <p:nvPr/>
        </p:nvSpPr>
        <p:spPr>
          <a:xfrm>
            <a:off x="7239000" y="3200400"/>
            <a:ext cx="2057400" cy="914400"/>
          </a:xfrm>
          <a:prstGeom prst="wedgeRoundRectCallout">
            <a:avLst>
              <a:gd name="adj1" fmla="val -50463"/>
              <a:gd name="adj2" fmla="val 822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Manhattan: highest number of beds and ICU beds !</a:t>
            </a:r>
          </a:p>
        </p:txBody>
      </p:sp>
    </p:spTree>
    <p:extLst>
      <p:ext uri="{BB962C8B-B14F-4D97-AF65-F5344CB8AC3E}">
        <p14:creationId xmlns:p14="http://schemas.microsoft.com/office/powerpoint/2010/main" val="3053496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5. ICU Beds Number Per Thousand People Per Neighborhood</a:t>
            </a:r>
          </a:p>
        </p:txBody>
      </p:sp>
      <p:pic>
        <p:nvPicPr>
          <p:cNvPr id="6" name="Picture 5">
            <a:extLst>
              <a:ext uri="{FF2B5EF4-FFF2-40B4-BE49-F238E27FC236}">
                <a16:creationId xmlns:a16="http://schemas.microsoft.com/office/drawing/2014/main" id="{F273AEDF-68C1-4CEF-87E9-16F0375D08DF}"/>
              </a:ext>
            </a:extLst>
          </p:cNvPr>
          <p:cNvPicPr/>
          <p:nvPr/>
        </p:nvPicPr>
        <p:blipFill rotWithShape="1">
          <a:blip r:embed="rId2"/>
          <a:srcRect l="8846" t="25983" r="44872" b="4957"/>
          <a:stretch/>
        </p:blipFill>
        <p:spPr bwMode="auto">
          <a:xfrm>
            <a:off x="1524000" y="2438400"/>
            <a:ext cx="8991600" cy="4267200"/>
          </a:xfrm>
          <a:prstGeom prst="rect">
            <a:avLst/>
          </a:prstGeom>
          <a:ln>
            <a:noFill/>
          </a:ln>
          <a:extLst>
            <a:ext uri="{53640926-AAD7-44D8-BBD7-CCE9431645EC}">
              <a14:shadowObscured xmlns:a14="http://schemas.microsoft.com/office/drawing/2010/main"/>
            </a:ext>
          </a:extLst>
        </p:spPr>
      </p:pic>
      <p:sp>
        <p:nvSpPr>
          <p:cNvPr id="7" name="Speech Bubble: Rectangle with Corners Rounded 6">
            <a:extLst>
              <a:ext uri="{FF2B5EF4-FFF2-40B4-BE49-F238E27FC236}">
                <a16:creationId xmlns:a16="http://schemas.microsoft.com/office/drawing/2014/main" id="{D7DFA722-48EB-47A3-A660-A459BB837495}"/>
              </a:ext>
            </a:extLst>
          </p:cNvPr>
          <p:cNvSpPr/>
          <p:nvPr/>
        </p:nvSpPr>
        <p:spPr>
          <a:xfrm>
            <a:off x="9639300" y="1752600"/>
            <a:ext cx="2400300" cy="12192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Queens Village, Williamsburg, Bensonhurst and Crown Heights: lowest number of ICU beds /1000 people !</a:t>
            </a:r>
            <a:endParaRPr lang="en-US" sz="1100" dirty="0"/>
          </a:p>
        </p:txBody>
      </p:sp>
    </p:spTree>
    <p:extLst>
      <p:ext uri="{BB962C8B-B14F-4D97-AF65-F5344CB8AC3E}">
        <p14:creationId xmlns:p14="http://schemas.microsoft.com/office/powerpoint/2010/main" val="492481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6. Beds Number Per Thousand People Per Neighborhood</a:t>
            </a:r>
          </a:p>
        </p:txBody>
      </p:sp>
      <p:pic>
        <p:nvPicPr>
          <p:cNvPr id="5" name="Picture 4">
            <a:extLst>
              <a:ext uri="{FF2B5EF4-FFF2-40B4-BE49-F238E27FC236}">
                <a16:creationId xmlns:a16="http://schemas.microsoft.com/office/drawing/2014/main" id="{B5E8887C-5BF1-43B8-98D1-CF245243B91A}"/>
              </a:ext>
            </a:extLst>
          </p:cNvPr>
          <p:cNvPicPr/>
          <p:nvPr/>
        </p:nvPicPr>
        <p:blipFill rotWithShape="1">
          <a:blip r:embed="rId2"/>
          <a:srcRect l="8589" t="26667" r="45257" b="4502"/>
          <a:stretch/>
        </p:blipFill>
        <p:spPr bwMode="auto">
          <a:xfrm>
            <a:off x="1524000" y="2362200"/>
            <a:ext cx="9296400" cy="4396580"/>
          </a:xfrm>
          <a:prstGeom prst="rect">
            <a:avLst/>
          </a:prstGeom>
          <a:ln>
            <a:noFill/>
          </a:ln>
          <a:extLst>
            <a:ext uri="{53640926-AAD7-44D8-BBD7-CCE9431645EC}">
              <a14:shadowObscured xmlns:a14="http://schemas.microsoft.com/office/drawing/2010/main"/>
            </a:ext>
          </a:extLst>
        </p:spPr>
      </p:pic>
      <p:sp>
        <p:nvSpPr>
          <p:cNvPr id="7" name="Speech Bubble: Rectangle with Corners Rounded 6">
            <a:extLst>
              <a:ext uri="{FF2B5EF4-FFF2-40B4-BE49-F238E27FC236}">
                <a16:creationId xmlns:a16="http://schemas.microsoft.com/office/drawing/2014/main" id="{E3018CD3-B6B7-4AC7-B291-2C7B06D28426}"/>
              </a:ext>
            </a:extLst>
          </p:cNvPr>
          <p:cNvSpPr/>
          <p:nvPr/>
        </p:nvSpPr>
        <p:spPr>
          <a:xfrm>
            <a:off x="9467850" y="1283892"/>
            <a:ext cx="2400300" cy="1219200"/>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Queens Village, Williamsburg, Bensonhurst and Crown Heights: lowest number of beds /1000 people !</a:t>
            </a:r>
            <a:endParaRPr lang="en-US" sz="1100" dirty="0"/>
          </a:p>
        </p:txBody>
      </p:sp>
    </p:spTree>
    <p:extLst>
      <p:ext uri="{BB962C8B-B14F-4D97-AF65-F5344CB8AC3E}">
        <p14:creationId xmlns:p14="http://schemas.microsoft.com/office/powerpoint/2010/main" val="1205860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fontScale="70000" lnSpcReduction="20000"/>
          </a:bodyPr>
          <a:lstStyle/>
          <a:p>
            <a:pPr marL="0" indent="0">
              <a:buNone/>
            </a:pPr>
            <a:r>
              <a:rPr lang="en-US" dirty="0"/>
              <a:t>7. K-Means Clustering: identifying the best K for representing our clusters of Neighborhoods.</a:t>
            </a:r>
          </a:p>
        </p:txBody>
      </p:sp>
      <p:pic>
        <p:nvPicPr>
          <p:cNvPr id="6" name="Picture 5">
            <a:extLst>
              <a:ext uri="{FF2B5EF4-FFF2-40B4-BE49-F238E27FC236}">
                <a16:creationId xmlns:a16="http://schemas.microsoft.com/office/drawing/2014/main" id="{CE4C9E63-CEB9-4BFC-8A5C-C3F6D1B9EE91}"/>
              </a:ext>
            </a:extLst>
          </p:cNvPr>
          <p:cNvPicPr/>
          <p:nvPr/>
        </p:nvPicPr>
        <p:blipFill rotWithShape="1">
          <a:blip r:embed="rId2"/>
          <a:srcRect l="7949" t="55088" r="68205" b="12934"/>
          <a:stretch/>
        </p:blipFill>
        <p:spPr bwMode="auto">
          <a:xfrm>
            <a:off x="1514475" y="3429000"/>
            <a:ext cx="4191000" cy="2667000"/>
          </a:xfrm>
          <a:prstGeom prst="rect">
            <a:avLst/>
          </a:prstGeom>
          <a:ln>
            <a:noFill/>
          </a:ln>
          <a:extLst>
            <a:ext uri="{53640926-AAD7-44D8-BBD7-CCE9431645EC}">
              <a14:shadowObscured xmlns:a14="http://schemas.microsoft.com/office/drawing/2010/main"/>
            </a:ext>
          </a:extLst>
        </p:spPr>
      </p:pic>
      <p:sp>
        <p:nvSpPr>
          <p:cNvPr id="8" name="Speech Bubble: Rectangle with Corners Rounded 7">
            <a:extLst>
              <a:ext uri="{FF2B5EF4-FFF2-40B4-BE49-F238E27FC236}">
                <a16:creationId xmlns:a16="http://schemas.microsoft.com/office/drawing/2014/main" id="{A0D2BF2C-ABB6-47F4-B5C7-D53500133950}"/>
              </a:ext>
            </a:extLst>
          </p:cNvPr>
          <p:cNvSpPr/>
          <p:nvPr/>
        </p:nvSpPr>
        <p:spPr>
          <a:xfrm>
            <a:off x="1752600" y="2909087"/>
            <a:ext cx="1905000" cy="4572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Best value for K = 3 !</a:t>
            </a:r>
            <a:endParaRPr lang="en-US" sz="1100" dirty="0"/>
          </a:p>
        </p:txBody>
      </p:sp>
      <p:pic>
        <p:nvPicPr>
          <p:cNvPr id="9" name="Picture 8">
            <a:extLst>
              <a:ext uri="{FF2B5EF4-FFF2-40B4-BE49-F238E27FC236}">
                <a16:creationId xmlns:a16="http://schemas.microsoft.com/office/drawing/2014/main" id="{772668B7-A95C-4A31-84DA-BF11C8E37262}"/>
              </a:ext>
            </a:extLst>
          </p:cNvPr>
          <p:cNvPicPr/>
          <p:nvPr/>
        </p:nvPicPr>
        <p:blipFill rotWithShape="1">
          <a:blip r:embed="rId3"/>
          <a:srcRect l="9102" t="25300" r="6153" b="5868"/>
          <a:stretch/>
        </p:blipFill>
        <p:spPr bwMode="auto">
          <a:xfrm>
            <a:off x="6400800" y="3428997"/>
            <a:ext cx="5105400" cy="2667001"/>
          </a:xfrm>
          <a:prstGeom prst="rect">
            <a:avLst/>
          </a:prstGeom>
          <a:ln>
            <a:noFill/>
          </a:ln>
          <a:extLst>
            <a:ext uri="{53640926-AAD7-44D8-BBD7-CCE9431645EC}">
              <a14:shadowObscured xmlns:a14="http://schemas.microsoft.com/office/drawing/2010/main"/>
            </a:ext>
          </a:extLst>
        </p:spPr>
      </p:pic>
      <p:sp>
        <p:nvSpPr>
          <p:cNvPr id="10" name="Speech Bubble: Rectangle with Corners Rounded 9">
            <a:extLst>
              <a:ext uri="{FF2B5EF4-FFF2-40B4-BE49-F238E27FC236}">
                <a16:creationId xmlns:a16="http://schemas.microsoft.com/office/drawing/2014/main" id="{1CA81FD7-3B3F-4359-8A67-A565ADBA697D}"/>
              </a:ext>
            </a:extLst>
          </p:cNvPr>
          <p:cNvSpPr/>
          <p:nvPr/>
        </p:nvSpPr>
        <p:spPr>
          <a:xfrm>
            <a:off x="8305800" y="2605880"/>
            <a:ext cx="2800350" cy="70882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Clusters Map: 1 outsider (in black): Murray Hill in Manhattan !</a:t>
            </a:r>
            <a:endParaRPr lang="en-US" sz="1100" dirty="0"/>
          </a:p>
        </p:txBody>
      </p:sp>
    </p:spTree>
    <p:extLst>
      <p:ext uri="{BB962C8B-B14F-4D97-AF65-F5344CB8AC3E}">
        <p14:creationId xmlns:p14="http://schemas.microsoft.com/office/powerpoint/2010/main" val="3495731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fontScale="70000" lnSpcReduction="20000"/>
          </a:bodyPr>
          <a:lstStyle/>
          <a:p>
            <a:pPr marL="0" indent="0">
              <a:buNone/>
            </a:pPr>
            <a:r>
              <a:rPr lang="en-US" dirty="0"/>
              <a:t>7 </a:t>
            </a:r>
            <a:r>
              <a:rPr lang="en-US" i="1" dirty="0"/>
              <a:t>bis</a:t>
            </a:r>
            <a:r>
              <a:rPr lang="en-US" dirty="0"/>
              <a:t>. Representing on a Map the Clusters for the number of beds and ICU beds/1000 people.</a:t>
            </a:r>
          </a:p>
        </p:txBody>
      </p:sp>
      <p:pic>
        <p:nvPicPr>
          <p:cNvPr id="11" name="Picture 10">
            <a:extLst>
              <a:ext uri="{FF2B5EF4-FFF2-40B4-BE49-F238E27FC236}">
                <a16:creationId xmlns:a16="http://schemas.microsoft.com/office/drawing/2014/main" id="{CA4673D2-6C64-474D-A415-D60D1D6D8C4D}"/>
              </a:ext>
            </a:extLst>
          </p:cNvPr>
          <p:cNvPicPr/>
          <p:nvPr/>
        </p:nvPicPr>
        <p:blipFill rotWithShape="1">
          <a:blip r:embed="rId2"/>
          <a:srcRect l="32953" t="28338" r="4744" b="4501"/>
          <a:stretch/>
        </p:blipFill>
        <p:spPr bwMode="auto">
          <a:xfrm>
            <a:off x="1524000" y="2895600"/>
            <a:ext cx="4572000" cy="26670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D409269A-6D97-415F-89A4-A1C557DB8052}"/>
              </a:ext>
            </a:extLst>
          </p:cNvPr>
          <p:cNvPicPr/>
          <p:nvPr/>
        </p:nvPicPr>
        <p:blipFill rotWithShape="1">
          <a:blip r:embed="rId3"/>
          <a:srcRect l="38774" t="43491" r="26588" b="23377"/>
          <a:stretch/>
        </p:blipFill>
        <p:spPr bwMode="auto">
          <a:xfrm>
            <a:off x="6705600" y="2895600"/>
            <a:ext cx="4724400" cy="2667000"/>
          </a:xfrm>
          <a:prstGeom prst="rect">
            <a:avLst/>
          </a:prstGeom>
          <a:ln>
            <a:noFill/>
          </a:ln>
          <a:extLst>
            <a:ext uri="{53640926-AAD7-44D8-BBD7-CCE9431645EC}">
              <a14:shadowObscured xmlns:a14="http://schemas.microsoft.com/office/drawing/2010/main"/>
            </a:ext>
          </a:extLst>
        </p:spPr>
      </p:pic>
      <p:sp>
        <p:nvSpPr>
          <p:cNvPr id="13" name="Speech Bubble: Rectangle with Corners Rounded 12">
            <a:extLst>
              <a:ext uri="{FF2B5EF4-FFF2-40B4-BE49-F238E27FC236}">
                <a16:creationId xmlns:a16="http://schemas.microsoft.com/office/drawing/2014/main" id="{6289D978-4F51-450B-B6F4-7ECA5EFA8A51}"/>
              </a:ext>
            </a:extLst>
          </p:cNvPr>
          <p:cNvSpPr/>
          <p:nvPr/>
        </p:nvSpPr>
        <p:spPr>
          <a:xfrm>
            <a:off x="9486900" y="2201459"/>
            <a:ext cx="2362200" cy="97711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The radius of the circle marker is proportional to the number of ICU beds/1000 people</a:t>
            </a:r>
            <a:r>
              <a:rPr lang="en-US" sz="1100" dirty="0"/>
              <a:t>!</a:t>
            </a:r>
            <a:endParaRPr lang="en-US" sz="1000" dirty="0"/>
          </a:p>
        </p:txBody>
      </p:sp>
      <p:sp>
        <p:nvSpPr>
          <p:cNvPr id="14" name="Speech Bubble: Rectangle with Corners Rounded 13">
            <a:extLst>
              <a:ext uri="{FF2B5EF4-FFF2-40B4-BE49-F238E27FC236}">
                <a16:creationId xmlns:a16="http://schemas.microsoft.com/office/drawing/2014/main" id="{E235DBD3-0351-473A-A0F8-5BAC0B9221D2}"/>
              </a:ext>
            </a:extLst>
          </p:cNvPr>
          <p:cNvSpPr/>
          <p:nvPr/>
        </p:nvSpPr>
        <p:spPr>
          <a:xfrm>
            <a:off x="4248150" y="2201459"/>
            <a:ext cx="2362200" cy="97711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The radius of the circle marker is proportional to the number of beds /1000 people</a:t>
            </a:r>
            <a:r>
              <a:rPr lang="en-US" sz="1100" dirty="0"/>
              <a:t>!</a:t>
            </a:r>
            <a:endParaRPr lang="en-US" sz="1000" dirty="0"/>
          </a:p>
        </p:txBody>
      </p:sp>
    </p:spTree>
    <p:extLst>
      <p:ext uri="{BB962C8B-B14F-4D97-AF65-F5344CB8AC3E}">
        <p14:creationId xmlns:p14="http://schemas.microsoft.com/office/powerpoint/2010/main" val="332890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a:bodyPr>
          <a:lstStyle/>
          <a:p>
            <a:pPr marL="0" indent="0">
              <a:buNone/>
            </a:pPr>
            <a:r>
              <a:rPr lang="en-US" dirty="0"/>
              <a:t>7 </a:t>
            </a:r>
            <a:r>
              <a:rPr lang="en-US" i="1" dirty="0"/>
              <a:t>ter</a:t>
            </a:r>
            <a:r>
              <a:rPr lang="en-US" dirty="0"/>
              <a:t>. Clusters and their Centroids.</a:t>
            </a:r>
          </a:p>
        </p:txBody>
      </p:sp>
      <p:pic>
        <p:nvPicPr>
          <p:cNvPr id="8" name="Picture 7">
            <a:extLst>
              <a:ext uri="{FF2B5EF4-FFF2-40B4-BE49-F238E27FC236}">
                <a16:creationId xmlns:a16="http://schemas.microsoft.com/office/drawing/2014/main" id="{93A35B81-3C05-4611-887A-2D04B750015A}"/>
              </a:ext>
            </a:extLst>
          </p:cNvPr>
          <p:cNvPicPr/>
          <p:nvPr/>
        </p:nvPicPr>
        <p:blipFill rotWithShape="1">
          <a:blip r:embed="rId2"/>
          <a:srcRect l="8205" t="48091" r="67949" b="20684"/>
          <a:stretch/>
        </p:blipFill>
        <p:spPr bwMode="auto">
          <a:xfrm>
            <a:off x="1483996" y="2819400"/>
            <a:ext cx="4383404" cy="2895600"/>
          </a:xfrm>
          <a:prstGeom prst="rect">
            <a:avLst/>
          </a:prstGeom>
          <a:ln>
            <a:noFill/>
          </a:ln>
          <a:extLst>
            <a:ext uri="{53640926-AAD7-44D8-BBD7-CCE9431645EC}">
              <a14:shadowObscured xmlns:a14="http://schemas.microsoft.com/office/drawing/2010/main"/>
            </a:ext>
          </a:extLst>
        </p:spPr>
      </p:pic>
      <p:pic>
        <p:nvPicPr>
          <p:cNvPr id="9" name="Picture 8">
            <a:extLst>
              <a:ext uri="{FF2B5EF4-FFF2-40B4-BE49-F238E27FC236}">
                <a16:creationId xmlns:a16="http://schemas.microsoft.com/office/drawing/2014/main" id="{FB9E9E5A-4D3E-484A-AB92-3E8A50E78718}"/>
              </a:ext>
            </a:extLst>
          </p:cNvPr>
          <p:cNvPicPr/>
          <p:nvPr/>
        </p:nvPicPr>
        <p:blipFill rotWithShape="1">
          <a:blip r:embed="rId3"/>
          <a:srcRect l="8333" t="28946" r="68334" b="40969"/>
          <a:stretch/>
        </p:blipFill>
        <p:spPr bwMode="auto">
          <a:xfrm>
            <a:off x="6553200" y="2819400"/>
            <a:ext cx="4572000" cy="2895600"/>
          </a:xfrm>
          <a:prstGeom prst="rect">
            <a:avLst/>
          </a:prstGeom>
          <a:ln>
            <a:noFill/>
          </a:ln>
          <a:extLst>
            <a:ext uri="{53640926-AAD7-44D8-BBD7-CCE9431645EC}">
              <a14:shadowObscured xmlns:a14="http://schemas.microsoft.com/office/drawing/2010/main"/>
            </a:ext>
          </a:extLst>
        </p:spPr>
      </p:pic>
      <p:sp>
        <p:nvSpPr>
          <p:cNvPr id="10" name="Speech Bubble: Rectangle with Corners Rounded 9">
            <a:extLst>
              <a:ext uri="{FF2B5EF4-FFF2-40B4-BE49-F238E27FC236}">
                <a16:creationId xmlns:a16="http://schemas.microsoft.com/office/drawing/2014/main" id="{B5F47907-7F39-40A9-B4DC-60FD62074644}"/>
              </a:ext>
            </a:extLst>
          </p:cNvPr>
          <p:cNvSpPr/>
          <p:nvPr/>
        </p:nvSpPr>
        <p:spPr>
          <a:xfrm>
            <a:off x="7696200" y="3290087"/>
            <a:ext cx="2590800" cy="977113"/>
          </a:xfrm>
          <a:prstGeom prst="wedgeRoundRectCallout">
            <a:avLst>
              <a:gd name="adj1" fmla="val -59804"/>
              <a:gd name="adj2" fmla="val -427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We can deduct that the outlier (light blue) corresponds to Manhattan, and more specially to the Neighborhood of Murray Hill. </a:t>
            </a:r>
            <a:endParaRPr lang="en-US" sz="700" dirty="0"/>
          </a:p>
        </p:txBody>
      </p:sp>
      <p:sp>
        <p:nvSpPr>
          <p:cNvPr id="15" name="Speech Bubble: Rectangle with Corners Rounded 14">
            <a:extLst>
              <a:ext uri="{FF2B5EF4-FFF2-40B4-BE49-F238E27FC236}">
                <a16:creationId xmlns:a16="http://schemas.microsoft.com/office/drawing/2014/main" id="{51DD855C-2CCF-4814-B8EA-75C52B2BFCD8}"/>
              </a:ext>
            </a:extLst>
          </p:cNvPr>
          <p:cNvSpPr/>
          <p:nvPr/>
        </p:nvSpPr>
        <p:spPr>
          <a:xfrm>
            <a:off x="2667000" y="3290087"/>
            <a:ext cx="2590800" cy="977113"/>
          </a:xfrm>
          <a:prstGeom prst="wedgeRoundRectCallout">
            <a:avLst>
              <a:gd name="adj1" fmla="val -59804"/>
              <a:gd name="adj2" fmla="val -427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We can deduct that the outlier (light blue) corresponds to Manhattan, and more specially to the Neighborhood of Murray Hill. </a:t>
            </a:r>
            <a:endParaRPr lang="en-US" sz="700" dirty="0"/>
          </a:p>
        </p:txBody>
      </p:sp>
    </p:spTree>
    <p:extLst>
      <p:ext uri="{BB962C8B-B14F-4D97-AF65-F5344CB8AC3E}">
        <p14:creationId xmlns:p14="http://schemas.microsoft.com/office/powerpoint/2010/main" val="116821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a:bodyPr>
          <a:lstStyle/>
          <a:p>
            <a:pPr marL="0" indent="0">
              <a:buNone/>
            </a:pPr>
            <a:r>
              <a:rPr lang="en-US" dirty="0"/>
              <a:t>8. Neighborhoods without Hospital.</a:t>
            </a:r>
          </a:p>
        </p:txBody>
      </p:sp>
      <p:pic>
        <p:nvPicPr>
          <p:cNvPr id="3" name="Picture 2">
            <a:extLst>
              <a:ext uri="{FF2B5EF4-FFF2-40B4-BE49-F238E27FC236}">
                <a16:creationId xmlns:a16="http://schemas.microsoft.com/office/drawing/2014/main" id="{3B10E778-2A50-432B-BD85-18F6E1CC43B0}"/>
              </a:ext>
            </a:extLst>
          </p:cNvPr>
          <p:cNvPicPr>
            <a:picLocks noChangeAspect="1"/>
          </p:cNvPicPr>
          <p:nvPr/>
        </p:nvPicPr>
        <p:blipFill rotWithShape="1">
          <a:blip r:embed="rId2"/>
          <a:srcRect l="7500" t="24444" r="77500" b="5555"/>
          <a:stretch/>
        </p:blipFill>
        <p:spPr>
          <a:xfrm>
            <a:off x="1524000" y="2438400"/>
            <a:ext cx="1524000" cy="4000500"/>
          </a:xfrm>
          <a:prstGeom prst="rect">
            <a:avLst/>
          </a:prstGeom>
        </p:spPr>
      </p:pic>
      <p:sp>
        <p:nvSpPr>
          <p:cNvPr id="10" name="Speech Bubble: Rectangle with Corners Rounded 9">
            <a:extLst>
              <a:ext uri="{FF2B5EF4-FFF2-40B4-BE49-F238E27FC236}">
                <a16:creationId xmlns:a16="http://schemas.microsoft.com/office/drawing/2014/main" id="{B5F47907-7F39-40A9-B4DC-60FD62074644}"/>
              </a:ext>
            </a:extLst>
          </p:cNvPr>
          <p:cNvSpPr/>
          <p:nvPr/>
        </p:nvSpPr>
        <p:spPr>
          <a:xfrm>
            <a:off x="3962400" y="5334000"/>
            <a:ext cx="2590800" cy="977113"/>
          </a:xfrm>
          <a:prstGeom prst="wedgeRoundRectCallout">
            <a:avLst>
              <a:gd name="adj1" fmla="val -98775"/>
              <a:gd name="adj2" fmla="val 4982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t>100 Neighborhoods without Hospital !</a:t>
            </a:r>
            <a:endParaRPr lang="en-US" sz="900" dirty="0"/>
          </a:p>
        </p:txBody>
      </p:sp>
      <p:pic>
        <p:nvPicPr>
          <p:cNvPr id="11" name="Picture 10">
            <a:extLst>
              <a:ext uri="{FF2B5EF4-FFF2-40B4-BE49-F238E27FC236}">
                <a16:creationId xmlns:a16="http://schemas.microsoft.com/office/drawing/2014/main" id="{10D30A6C-4144-4C55-BA59-4ED71067DE3A}"/>
              </a:ext>
            </a:extLst>
          </p:cNvPr>
          <p:cNvPicPr/>
          <p:nvPr/>
        </p:nvPicPr>
        <p:blipFill rotWithShape="1">
          <a:blip r:embed="rId3"/>
          <a:srcRect l="7308" t="40798" r="66410" b="30484"/>
          <a:stretch/>
        </p:blipFill>
        <p:spPr bwMode="auto">
          <a:xfrm>
            <a:off x="7239000" y="3543300"/>
            <a:ext cx="4419600" cy="2895600"/>
          </a:xfrm>
          <a:prstGeom prst="rect">
            <a:avLst/>
          </a:prstGeom>
          <a:ln>
            <a:noFill/>
          </a:ln>
          <a:extLst>
            <a:ext uri="{53640926-AAD7-44D8-BBD7-CCE9431645EC}">
              <a14:shadowObscured xmlns:a14="http://schemas.microsoft.com/office/drawing/2010/main"/>
            </a:ext>
          </a:extLst>
        </p:spPr>
      </p:pic>
      <p:sp>
        <p:nvSpPr>
          <p:cNvPr id="12" name="Speech Bubble: Rectangle with Corners Rounded 11">
            <a:extLst>
              <a:ext uri="{FF2B5EF4-FFF2-40B4-BE49-F238E27FC236}">
                <a16:creationId xmlns:a16="http://schemas.microsoft.com/office/drawing/2014/main" id="{BF201F32-B8A4-43D8-84CC-83D14625BABC}"/>
              </a:ext>
            </a:extLst>
          </p:cNvPr>
          <p:cNvSpPr/>
          <p:nvPr/>
        </p:nvSpPr>
        <p:spPr>
          <a:xfrm>
            <a:off x="8610600" y="2325280"/>
            <a:ext cx="2362200" cy="97711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The Queens is the Borough with the highest number of Neighborhoods without Hospital !</a:t>
            </a:r>
            <a:endParaRPr lang="en-US" sz="1000" dirty="0"/>
          </a:p>
        </p:txBody>
      </p:sp>
    </p:spTree>
    <p:extLst>
      <p:ext uri="{BB962C8B-B14F-4D97-AF65-F5344CB8AC3E}">
        <p14:creationId xmlns:p14="http://schemas.microsoft.com/office/powerpoint/2010/main" val="475857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a:bodyPr>
          <a:lstStyle/>
          <a:p>
            <a:pPr marL="0" indent="0">
              <a:buNone/>
            </a:pPr>
            <a:r>
              <a:rPr lang="en-US" dirty="0"/>
              <a:t>9.  Number of Covid-19 Infected Cases Per Borough.</a:t>
            </a:r>
          </a:p>
        </p:txBody>
      </p:sp>
      <p:pic>
        <p:nvPicPr>
          <p:cNvPr id="9" name="Picture 8">
            <a:extLst>
              <a:ext uri="{FF2B5EF4-FFF2-40B4-BE49-F238E27FC236}">
                <a16:creationId xmlns:a16="http://schemas.microsoft.com/office/drawing/2014/main" id="{3110E13F-D725-4A54-AA94-D8088E6B0CE0}"/>
              </a:ext>
            </a:extLst>
          </p:cNvPr>
          <p:cNvPicPr/>
          <p:nvPr/>
        </p:nvPicPr>
        <p:blipFill rotWithShape="1">
          <a:blip r:embed="rId2"/>
          <a:srcRect l="8076" t="46040" r="56667" b="38462"/>
          <a:stretch/>
        </p:blipFill>
        <p:spPr bwMode="auto">
          <a:xfrm>
            <a:off x="1524000" y="3886200"/>
            <a:ext cx="6705600" cy="2286000"/>
          </a:xfrm>
          <a:prstGeom prst="rect">
            <a:avLst/>
          </a:prstGeom>
          <a:ln>
            <a:noFill/>
          </a:ln>
          <a:extLst>
            <a:ext uri="{53640926-AAD7-44D8-BBD7-CCE9431645EC}">
              <a14:shadowObscured xmlns:a14="http://schemas.microsoft.com/office/drawing/2010/main"/>
            </a:ext>
          </a:extLst>
        </p:spPr>
      </p:pic>
      <p:sp>
        <p:nvSpPr>
          <p:cNvPr id="5" name="Speech Bubble: Rectangle with Corners Rounded 4">
            <a:extLst>
              <a:ext uri="{FF2B5EF4-FFF2-40B4-BE49-F238E27FC236}">
                <a16:creationId xmlns:a16="http://schemas.microsoft.com/office/drawing/2014/main" id="{B935D042-FD56-4168-AB58-D4E38B0A5E84}"/>
              </a:ext>
            </a:extLst>
          </p:cNvPr>
          <p:cNvSpPr/>
          <p:nvPr/>
        </p:nvSpPr>
        <p:spPr>
          <a:xfrm>
            <a:off x="3124200" y="2909087"/>
            <a:ext cx="2362200" cy="97711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The Queens is the Borough with the highest number of positive Covid-19 Cases !</a:t>
            </a:r>
            <a:endParaRPr lang="en-US" sz="1000" dirty="0"/>
          </a:p>
        </p:txBody>
      </p:sp>
    </p:spTree>
    <p:extLst>
      <p:ext uri="{BB962C8B-B14F-4D97-AF65-F5344CB8AC3E}">
        <p14:creationId xmlns:p14="http://schemas.microsoft.com/office/powerpoint/2010/main" val="319633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fontScale="62500" lnSpcReduction="20000"/>
          </a:bodyPr>
          <a:lstStyle/>
          <a:p>
            <a:pPr marL="0" indent="0">
              <a:buNone/>
            </a:pPr>
            <a:r>
              <a:rPr lang="en-US" dirty="0"/>
              <a:t>9 </a:t>
            </a:r>
            <a:r>
              <a:rPr lang="en-US" i="1" dirty="0"/>
              <a:t>bis</a:t>
            </a:r>
            <a:r>
              <a:rPr lang="en-US" dirty="0"/>
              <a:t>.  Number of Covid-19 Infected Cases Per Borough compared to the population in each Borough</a:t>
            </a:r>
          </a:p>
        </p:txBody>
      </p:sp>
      <p:pic>
        <p:nvPicPr>
          <p:cNvPr id="6" name="Picture 5">
            <a:extLst>
              <a:ext uri="{FF2B5EF4-FFF2-40B4-BE49-F238E27FC236}">
                <a16:creationId xmlns:a16="http://schemas.microsoft.com/office/drawing/2014/main" id="{21A86479-2AC2-41EB-BA35-299978085ABD}"/>
              </a:ext>
            </a:extLst>
          </p:cNvPr>
          <p:cNvPicPr/>
          <p:nvPr/>
        </p:nvPicPr>
        <p:blipFill rotWithShape="1">
          <a:blip r:embed="rId2"/>
          <a:srcRect l="7564" t="37379" r="70257" b="24103"/>
          <a:stretch/>
        </p:blipFill>
        <p:spPr bwMode="auto">
          <a:xfrm>
            <a:off x="1524000" y="3029345"/>
            <a:ext cx="3657600" cy="3329784"/>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D4222B69-683C-430E-A0DC-82AB64A502C3}"/>
              </a:ext>
            </a:extLst>
          </p:cNvPr>
          <p:cNvPicPr/>
          <p:nvPr/>
        </p:nvPicPr>
        <p:blipFill rotWithShape="1">
          <a:blip r:embed="rId3"/>
          <a:srcRect l="8077" t="36239" r="24103" b="5185"/>
          <a:stretch/>
        </p:blipFill>
        <p:spPr bwMode="auto">
          <a:xfrm>
            <a:off x="5791200" y="3029345"/>
            <a:ext cx="5334000" cy="3329784"/>
          </a:xfrm>
          <a:prstGeom prst="rect">
            <a:avLst/>
          </a:prstGeom>
          <a:ln>
            <a:noFill/>
          </a:ln>
          <a:extLst>
            <a:ext uri="{53640926-AAD7-44D8-BBD7-CCE9431645EC}">
              <a14:shadowObscured xmlns:a14="http://schemas.microsoft.com/office/drawing/2010/main"/>
            </a:ext>
          </a:extLst>
        </p:spPr>
      </p:pic>
      <p:sp>
        <p:nvSpPr>
          <p:cNvPr id="3" name="Rectangle 2">
            <a:extLst>
              <a:ext uri="{FF2B5EF4-FFF2-40B4-BE49-F238E27FC236}">
                <a16:creationId xmlns:a16="http://schemas.microsoft.com/office/drawing/2014/main" id="{5711E13D-3ED4-4C31-90FA-95EB620C7B87}"/>
              </a:ext>
            </a:extLst>
          </p:cNvPr>
          <p:cNvSpPr/>
          <p:nvPr/>
        </p:nvSpPr>
        <p:spPr>
          <a:xfrm>
            <a:off x="5334000" y="2514600"/>
            <a:ext cx="6096000" cy="607539"/>
          </a:xfrm>
          <a:prstGeom prst="rect">
            <a:avLst/>
          </a:prstGeom>
        </p:spPr>
        <p:txBody>
          <a:bodyPr>
            <a:spAutoFit/>
          </a:bodyPr>
          <a:lstStyle/>
          <a:p>
            <a:pPr marL="228600" marR="0" algn="ctr">
              <a:lnSpc>
                <a:spcPct val="107000"/>
              </a:lnSpc>
              <a:spcBef>
                <a:spcPts val="0"/>
              </a:spcBef>
              <a:spcAft>
                <a:spcPts val="800"/>
              </a:spcAft>
            </a:pPr>
            <a:r>
              <a:rPr lang="en-US" sz="1600" b="1" dirty="0">
                <a:latin typeface="Calibri Light" panose="020F0302020204030204" pitchFamily="34" charset="0"/>
                <a:ea typeface="DengXian" panose="02010600030101010101" pitchFamily="2" charset="-122"/>
                <a:cs typeface="Times New Roman" panose="02020603050405020304" pitchFamily="18" charset="0"/>
              </a:rPr>
              <a:t>Number of bed types with Number of confirmed Covid-19 cases in each Borough</a:t>
            </a:r>
            <a:endParaRPr lang="en-US" sz="1400" b="1"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10" name="Speech Bubble: Rectangle with Corners Rounded 9">
            <a:extLst>
              <a:ext uri="{FF2B5EF4-FFF2-40B4-BE49-F238E27FC236}">
                <a16:creationId xmlns:a16="http://schemas.microsoft.com/office/drawing/2014/main" id="{38120FE1-2295-444A-8DA9-0F6EAF1B6EF3}"/>
              </a:ext>
            </a:extLst>
          </p:cNvPr>
          <p:cNvSpPr/>
          <p:nvPr/>
        </p:nvSpPr>
        <p:spPr>
          <a:xfrm>
            <a:off x="8382000" y="3970292"/>
            <a:ext cx="1524000" cy="770341"/>
          </a:xfrm>
          <a:prstGeom prst="wedgeRoundRectCallout">
            <a:avLst>
              <a:gd name="adj1" fmla="val 15719"/>
              <a:gd name="adj2" fmla="val 6661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Manhattan seems to be the Borough in the best situation !</a:t>
            </a:r>
            <a:endParaRPr lang="en-US" sz="900" dirty="0"/>
          </a:p>
        </p:txBody>
      </p:sp>
      <p:sp>
        <p:nvSpPr>
          <p:cNvPr id="11" name="Speech Bubble: Rectangle with Corners Rounded 10">
            <a:extLst>
              <a:ext uri="{FF2B5EF4-FFF2-40B4-BE49-F238E27FC236}">
                <a16:creationId xmlns:a16="http://schemas.microsoft.com/office/drawing/2014/main" id="{2CBED69C-828D-4244-A199-2F88B27851FF}"/>
              </a:ext>
            </a:extLst>
          </p:cNvPr>
          <p:cNvSpPr/>
          <p:nvPr/>
        </p:nvSpPr>
        <p:spPr>
          <a:xfrm>
            <a:off x="2819400" y="4694237"/>
            <a:ext cx="2133600" cy="715963"/>
          </a:xfrm>
          <a:prstGeom prst="wedgeRoundRectCallout">
            <a:avLst>
              <a:gd name="adj1" fmla="val 3360"/>
              <a:gd name="adj2" fmla="val 7584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The Bronx is the Borough with the highest percentage of its population being infected !</a:t>
            </a:r>
            <a:endParaRPr lang="en-US" sz="900" dirty="0"/>
          </a:p>
        </p:txBody>
      </p:sp>
    </p:spTree>
    <p:extLst>
      <p:ext uri="{BB962C8B-B14F-4D97-AF65-F5344CB8AC3E}">
        <p14:creationId xmlns:p14="http://schemas.microsoft.com/office/powerpoint/2010/main" val="197367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normAutofit/>
          </a:bodyPr>
          <a:lstStyle/>
          <a:p>
            <a:pPr marL="0" indent="0">
              <a:buNone/>
            </a:pPr>
            <a:r>
              <a:rPr lang="en-US" dirty="0"/>
              <a:t>9 </a:t>
            </a:r>
            <a:r>
              <a:rPr lang="en-US" i="1" dirty="0"/>
              <a:t>ter</a:t>
            </a:r>
            <a:r>
              <a:rPr lang="en-US" dirty="0"/>
              <a:t>.  Confirmation of Previous Observations</a:t>
            </a:r>
          </a:p>
        </p:txBody>
      </p:sp>
      <p:pic>
        <p:nvPicPr>
          <p:cNvPr id="9" name="Picture 8">
            <a:extLst>
              <a:ext uri="{FF2B5EF4-FFF2-40B4-BE49-F238E27FC236}">
                <a16:creationId xmlns:a16="http://schemas.microsoft.com/office/drawing/2014/main" id="{81248F76-CAA6-4173-B2D9-7D278615A3C7}"/>
              </a:ext>
            </a:extLst>
          </p:cNvPr>
          <p:cNvPicPr/>
          <p:nvPr/>
        </p:nvPicPr>
        <p:blipFill rotWithShape="1">
          <a:blip r:embed="rId2"/>
          <a:srcRect l="8077" t="49687" r="71667" b="35042"/>
          <a:stretch/>
        </p:blipFill>
        <p:spPr bwMode="auto">
          <a:xfrm>
            <a:off x="1524000" y="3886200"/>
            <a:ext cx="3733801" cy="1752600"/>
          </a:xfrm>
          <a:prstGeom prst="rect">
            <a:avLst/>
          </a:prstGeom>
          <a:ln>
            <a:noFill/>
          </a:ln>
          <a:extLst>
            <a:ext uri="{53640926-AAD7-44D8-BBD7-CCE9431645EC}">
              <a14:shadowObscured xmlns:a14="http://schemas.microsoft.com/office/drawing/2010/main"/>
            </a:ext>
          </a:extLst>
        </p:spPr>
      </p:pic>
      <p:pic>
        <p:nvPicPr>
          <p:cNvPr id="12" name="Picture 11">
            <a:extLst>
              <a:ext uri="{FF2B5EF4-FFF2-40B4-BE49-F238E27FC236}">
                <a16:creationId xmlns:a16="http://schemas.microsoft.com/office/drawing/2014/main" id="{42F364BF-C704-4284-90AB-D71C8C8DB46C}"/>
              </a:ext>
            </a:extLst>
          </p:cNvPr>
          <p:cNvPicPr/>
          <p:nvPr/>
        </p:nvPicPr>
        <p:blipFill rotWithShape="1">
          <a:blip r:embed="rId3"/>
          <a:srcRect l="8333" t="39203" r="57565" b="22506"/>
          <a:stretch/>
        </p:blipFill>
        <p:spPr bwMode="auto">
          <a:xfrm>
            <a:off x="6781800" y="2690016"/>
            <a:ext cx="4419600" cy="2948785"/>
          </a:xfrm>
          <a:prstGeom prst="rect">
            <a:avLst/>
          </a:prstGeom>
          <a:ln>
            <a:noFill/>
          </a:ln>
          <a:extLst>
            <a:ext uri="{53640926-AAD7-44D8-BBD7-CCE9431645EC}">
              <a14:shadowObscured xmlns:a14="http://schemas.microsoft.com/office/drawing/2010/main"/>
            </a:ext>
          </a:extLst>
        </p:spPr>
      </p:pic>
      <p:sp>
        <p:nvSpPr>
          <p:cNvPr id="13" name="Speech Bubble: Rectangle with Corners Rounded 12">
            <a:extLst>
              <a:ext uri="{FF2B5EF4-FFF2-40B4-BE49-F238E27FC236}">
                <a16:creationId xmlns:a16="http://schemas.microsoft.com/office/drawing/2014/main" id="{0B70AB87-3998-420E-87E0-3602435769E2}"/>
              </a:ext>
            </a:extLst>
          </p:cNvPr>
          <p:cNvSpPr/>
          <p:nvPr/>
        </p:nvSpPr>
        <p:spPr>
          <a:xfrm>
            <a:off x="3581400" y="2362200"/>
            <a:ext cx="2628900" cy="1066800"/>
          </a:xfrm>
          <a:prstGeom prst="wedgeRoundRectCallout">
            <a:avLst>
              <a:gd name="adj1" fmla="val 40297"/>
              <a:gd name="adj2" fmla="val 10957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Manhattan is indeed the Borough the best equipped in term of hospital-beds capacity in function of number of positive Covid-19 cases, followed by Brooklyn !</a:t>
            </a:r>
            <a:endParaRPr lang="en-US" sz="900" dirty="0"/>
          </a:p>
        </p:txBody>
      </p:sp>
    </p:spTree>
    <p:extLst>
      <p:ext uri="{BB962C8B-B14F-4D97-AF65-F5344CB8AC3E}">
        <p14:creationId xmlns:p14="http://schemas.microsoft.com/office/powerpoint/2010/main" val="1939015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4218000" y="2133600"/>
            <a:ext cx="7377716" cy="2667000"/>
          </a:xfrm>
        </p:spPr>
        <p:txBody>
          <a:bodyPr>
            <a:normAutofit/>
          </a:bodyPr>
          <a:lstStyle/>
          <a:p>
            <a:r>
              <a:rPr lang="en-US" sz="1800" dirty="0">
                <a:solidFill>
                  <a:schemeClr val="tx1"/>
                </a:solidFill>
              </a:rPr>
              <a:t>The Coronavirus disease 2019 (COVID-19) is an </a:t>
            </a:r>
            <a:r>
              <a:rPr lang="en-US" sz="1800" dirty="0">
                <a:solidFill>
                  <a:schemeClr val="tx1"/>
                </a:solidFill>
                <a:hlinkClick r:id="rId2" tooltip="Infectious disease">
                  <a:extLst>
                    <a:ext uri="{A12FA001-AC4F-418D-AE19-62706E023703}">
                      <ahyp:hlinkClr xmlns:ahyp="http://schemas.microsoft.com/office/drawing/2018/hyperlinkcolor" val="tx"/>
                    </a:ext>
                  </a:extLst>
                </a:hlinkClick>
              </a:rPr>
              <a:t>infectious disease</a:t>
            </a:r>
            <a:r>
              <a:rPr lang="en-US" sz="1800" dirty="0">
                <a:solidFill>
                  <a:schemeClr val="tx1"/>
                </a:solidFill>
              </a:rPr>
              <a:t> caused by </a:t>
            </a:r>
            <a:r>
              <a:rPr lang="en-US" sz="1800" dirty="0">
                <a:solidFill>
                  <a:schemeClr val="tx1"/>
                </a:solidFill>
                <a:hlinkClick r:id="rId3" tooltip="Severe acute respiratory syndrome coronavirus 2">
                  <a:extLst>
                    <a:ext uri="{A12FA001-AC4F-418D-AE19-62706E023703}">
                      <ahyp:hlinkClr xmlns:ahyp="http://schemas.microsoft.com/office/drawing/2018/hyperlinkcolor" val="tx"/>
                    </a:ext>
                  </a:extLst>
                </a:hlinkClick>
              </a:rPr>
              <a:t>severe acute respiratory syndrome coronavirus 2</a:t>
            </a:r>
            <a:r>
              <a:rPr lang="en-US" sz="1800" dirty="0">
                <a:solidFill>
                  <a:schemeClr val="tx1"/>
                </a:solidFill>
              </a:rPr>
              <a:t> (SARS-CoV-2). The disease was first identified in December 2019 in </a:t>
            </a:r>
            <a:r>
              <a:rPr lang="en-US" sz="1800" dirty="0">
                <a:solidFill>
                  <a:schemeClr val="tx1"/>
                </a:solidFill>
                <a:hlinkClick r:id="rId4" tooltip="Wuhan">
                  <a:extLst>
                    <a:ext uri="{A12FA001-AC4F-418D-AE19-62706E023703}">
                      <ahyp:hlinkClr xmlns:ahyp="http://schemas.microsoft.com/office/drawing/2018/hyperlinkcolor" val="tx"/>
                    </a:ext>
                  </a:extLst>
                </a:hlinkClick>
              </a:rPr>
              <a:t>Wuhan</a:t>
            </a:r>
            <a:r>
              <a:rPr lang="en-US" sz="1800" dirty="0">
                <a:solidFill>
                  <a:schemeClr val="tx1"/>
                </a:solidFill>
              </a:rPr>
              <a:t>, the capital of China's </a:t>
            </a:r>
            <a:r>
              <a:rPr lang="en-US" sz="1800" dirty="0">
                <a:solidFill>
                  <a:schemeClr val="tx1"/>
                </a:solidFill>
                <a:hlinkClick r:id="rId5" tooltip="Hubei">
                  <a:extLst>
                    <a:ext uri="{A12FA001-AC4F-418D-AE19-62706E023703}">
                      <ahyp:hlinkClr xmlns:ahyp="http://schemas.microsoft.com/office/drawing/2018/hyperlinkcolor" val="tx"/>
                    </a:ext>
                  </a:extLst>
                </a:hlinkClick>
              </a:rPr>
              <a:t>Hubei</a:t>
            </a:r>
            <a:r>
              <a:rPr lang="en-US" sz="1800" dirty="0">
                <a:solidFill>
                  <a:schemeClr val="tx1"/>
                </a:solidFill>
              </a:rPr>
              <a:t> province, and has since spread globally, resulting in the ongoing </a:t>
            </a:r>
            <a:r>
              <a:rPr lang="en-US" sz="1800" dirty="0">
                <a:solidFill>
                  <a:schemeClr val="tx1"/>
                </a:solidFill>
                <a:hlinkClick r:id="rId6" tooltip="2019–20 coronavirus pandemic">
                  <a:extLst>
                    <a:ext uri="{A12FA001-AC4F-418D-AE19-62706E023703}">
                      <ahyp:hlinkClr xmlns:ahyp="http://schemas.microsoft.com/office/drawing/2018/hyperlinkcolor" val="tx"/>
                    </a:ext>
                  </a:extLst>
                </a:hlinkClick>
              </a:rPr>
              <a:t>2019–20 coronavirus pandemic</a:t>
            </a:r>
            <a:r>
              <a:rPr lang="en-US" sz="1800" dirty="0">
                <a:solidFill>
                  <a:schemeClr val="tx1"/>
                </a:solidFill>
              </a:rPr>
              <a:t>. As of 29 April 2020, </a:t>
            </a:r>
            <a:r>
              <a:rPr lang="en-US" sz="1800" dirty="0">
                <a:solidFill>
                  <a:schemeClr val="tx1"/>
                </a:solidFill>
                <a:hlinkClick r:id="rId7" tooltip="2019–20 coronavirus pandemic cases/WHO situation reports">
                  <a:extLst>
                    <a:ext uri="{A12FA001-AC4F-418D-AE19-62706E023703}">
                      <ahyp:hlinkClr xmlns:ahyp="http://schemas.microsoft.com/office/drawing/2018/hyperlinkcolor" val="tx"/>
                    </a:ext>
                  </a:extLst>
                </a:hlinkClick>
              </a:rPr>
              <a:t>more than 3.13 million cases</a:t>
            </a:r>
            <a:r>
              <a:rPr lang="en-US" sz="1800" dirty="0">
                <a:solidFill>
                  <a:schemeClr val="tx1"/>
                </a:solidFill>
              </a:rPr>
              <a:t> have been reported across 185 countries and territories, resulting in </a:t>
            </a:r>
            <a:r>
              <a:rPr lang="en-US" sz="1800" dirty="0">
                <a:solidFill>
                  <a:schemeClr val="tx1"/>
                </a:solidFill>
                <a:hlinkClick r:id="rId8" tooltip="2019–20 coronavirus pandemic deaths/WHO situation reports">
                  <a:extLst>
                    <a:ext uri="{A12FA001-AC4F-418D-AE19-62706E023703}">
                      <ahyp:hlinkClr xmlns:ahyp="http://schemas.microsoft.com/office/drawing/2018/hyperlinkcolor" val="tx"/>
                    </a:ext>
                  </a:extLst>
                </a:hlinkClick>
              </a:rPr>
              <a:t>more than 217,000 deaths</a:t>
            </a:r>
            <a:r>
              <a:rPr lang="en-US" sz="1800" dirty="0">
                <a:solidFill>
                  <a:schemeClr val="tx1"/>
                </a:solidFill>
              </a:rPr>
              <a:t>. </a:t>
            </a:r>
          </a:p>
        </p:txBody>
      </p:sp>
      <p:pic>
        <p:nvPicPr>
          <p:cNvPr id="6" name="Picture 5">
            <a:extLst>
              <a:ext uri="{FF2B5EF4-FFF2-40B4-BE49-F238E27FC236}">
                <a16:creationId xmlns:a16="http://schemas.microsoft.com/office/drawing/2014/main" id="{A4CE7312-4AC0-4A7D-BD8D-FB614607B2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52400" y="1676400"/>
            <a:ext cx="4040447" cy="2819400"/>
          </a:xfrm>
          <a:prstGeom prst="rect">
            <a:avLst/>
          </a:prstGeom>
        </p:spPr>
      </p:pic>
      <p:sp>
        <p:nvSpPr>
          <p:cNvPr id="7" name="Rectangle 6">
            <a:extLst>
              <a:ext uri="{FF2B5EF4-FFF2-40B4-BE49-F238E27FC236}">
                <a16:creationId xmlns:a16="http://schemas.microsoft.com/office/drawing/2014/main" id="{6DCF733D-99E7-44AD-817C-DD03A0C1E3CF}"/>
              </a:ext>
            </a:extLst>
          </p:cNvPr>
          <p:cNvSpPr/>
          <p:nvPr/>
        </p:nvSpPr>
        <p:spPr>
          <a:xfrm>
            <a:off x="152400" y="5105400"/>
            <a:ext cx="11277600" cy="923330"/>
          </a:xfrm>
          <a:prstGeom prst="rect">
            <a:avLst/>
          </a:prstGeom>
        </p:spPr>
        <p:txBody>
          <a:bodyPr wrap="square">
            <a:spAutoFit/>
          </a:bodyPr>
          <a:lstStyle/>
          <a:p>
            <a:pPr marL="285750" indent="-285750">
              <a:buFont typeface="Wingdings" panose="05000000000000000000" pitchFamily="2" charset="2"/>
              <a:buChar char="§"/>
            </a:pPr>
            <a:r>
              <a:rPr lang="en-US" dirty="0"/>
              <a:t>Within this context, all countries have been hit, with some Regions of the World more or less severely impacted. New-York City in the US is one of the cities that have been strongly hit, with a death toll of approximately 12,509 as of today (out of a total of 58,864 deaths in the US) according to the WHO statistics.</a:t>
            </a:r>
          </a:p>
        </p:txBody>
      </p:sp>
    </p:spTree>
    <p:extLst>
      <p:ext uri="{BB962C8B-B14F-4D97-AF65-F5344CB8AC3E}">
        <p14:creationId xmlns:p14="http://schemas.microsoft.com/office/powerpoint/2010/main" val="1772969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(1)</a:t>
            </a:r>
          </a:p>
        </p:txBody>
      </p:sp>
      <p:sp>
        <p:nvSpPr>
          <p:cNvPr id="3" name="Content Placeholder 2"/>
          <p:cNvSpPr>
            <a:spLocks noGrp="1"/>
          </p:cNvSpPr>
          <p:nvPr>
            <p:ph sz="half" idx="1"/>
          </p:nvPr>
        </p:nvSpPr>
        <p:spPr>
          <a:xfrm>
            <a:off x="1066800" y="1825625"/>
            <a:ext cx="4800601" cy="4270376"/>
          </a:xfrm>
        </p:spPr>
        <p:txBody>
          <a:bodyPr>
            <a:normAutofit fontScale="92500" lnSpcReduction="10000"/>
          </a:bodyPr>
          <a:lstStyle/>
          <a:p>
            <a:r>
              <a:rPr lang="en-US" sz="1600" dirty="0"/>
              <a:t>During our analysis, we have explored the New-York City data and we have made a comparison with the current number of COvid-19 infected population in order to get better insights. We have seen that New-York City has 4 Boroughs: The Bronx, Manhattan, The Queens and The Queens. We also learned that there are 140 Neighborhoods in these four Boroughs. </a:t>
            </a:r>
          </a:p>
          <a:p>
            <a:r>
              <a:rPr lang="en-US" sz="1600" dirty="0"/>
              <a:t>We looked at the population per Borough and at the number of Neighborhoods in each Borough. We got the hospital names located in each Borough through the Foursquare API and represented those on a map, in order to be able to better locate them. We realized that there are 41 Neighborhoods that have hospitals but there are 100 Neighborhoods that do not have any hospital: people living in those areas face a highest risk of not being treated. The Neighborhoods without hospital would obviously face a more challenging situation in case of a raise of Covid-19 infected people, and specially the Borough of The Queens, since it is the Borough with the highest number of Neighborhoods without hospital.</a:t>
            </a:r>
          </a:p>
        </p:txBody>
      </p:sp>
      <p:pic>
        <p:nvPicPr>
          <p:cNvPr id="8" name="Picture 7">
            <a:extLst>
              <a:ext uri="{FF2B5EF4-FFF2-40B4-BE49-F238E27FC236}">
                <a16:creationId xmlns:a16="http://schemas.microsoft.com/office/drawing/2014/main" id="{DF0AB2BA-C18B-4020-AB24-A0BDF44BE0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7401" y="1825624"/>
            <a:ext cx="5836982" cy="4041775"/>
          </a:xfrm>
          <a:prstGeom prst="rect">
            <a:avLst/>
          </a:prstGeom>
        </p:spPr>
      </p:pic>
    </p:spTree>
    <p:extLst>
      <p:ext uri="{BB962C8B-B14F-4D97-AF65-F5344CB8AC3E}">
        <p14:creationId xmlns:p14="http://schemas.microsoft.com/office/powerpoint/2010/main" val="2738627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 (2)</a:t>
            </a:r>
          </a:p>
        </p:txBody>
      </p:sp>
      <p:sp>
        <p:nvSpPr>
          <p:cNvPr id="3" name="Content Placeholder 2"/>
          <p:cNvSpPr>
            <a:spLocks noGrp="1"/>
          </p:cNvSpPr>
          <p:nvPr>
            <p:ph sz="half" idx="1"/>
          </p:nvPr>
        </p:nvSpPr>
        <p:spPr>
          <a:xfrm>
            <a:off x="6477000" y="1752600"/>
            <a:ext cx="5257800" cy="4803776"/>
          </a:xfrm>
        </p:spPr>
        <p:txBody>
          <a:bodyPr>
            <a:normAutofit fontScale="85000" lnSpcReduction="20000"/>
          </a:bodyPr>
          <a:lstStyle/>
          <a:p>
            <a:r>
              <a:rPr lang="en-US" sz="1600" dirty="0"/>
              <a:t>Then, we have created clusters using the K-Means method, and we identified 3 clusters with one outsider that is Murray Hill in Manhattan: this is the Neighborhood with the highest hospital-beds capacity and therefore the best equipped Neighborhood to fight the Covid-19 pandemic. The “Cluster 0” is the cluster with the lowest hospital-beds capacity: efforts should be made to provide more beds and equipment in this cluster, otherwise it will face a challenging situation to threat Covid-19 infected people who need to be hospitalized.  Additionally, a particular attention should be paid to the Neighborhoods of Queens Village, Williamsburg, Bensonhurst and Crown Heights, because they have the lowest beds per thousand people capacity and the lowest ICU beds per thousand bed capacity. </a:t>
            </a:r>
          </a:p>
          <a:p>
            <a:r>
              <a:rPr lang="en-US" sz="1600" dirty="0"/>
              <a:t>Then, we focused at the Borough level and we compared data with the number of Covid-19 positive cases in each Borough. We analyzed the percentage of infected people in each Borough, compared to the population in each Borough and we noticed that The Queens is the Borough with the highest number of positive Covid-19 cases but the Bronx is the Borough with the highest number of positive cases compared to its population. Adversely, Manhattan is the Borough with the lowest percentage of positive Covid-19 cases compared to its population. So, Manhattan is in a pretty good situation since it has the lowest number of positive cases and the highest hospital-beds capacity, but The Bronx  and The Queens are not in a real good shape since they have a high number of positive cases and a relatively small hospital-beds capacity. </a:t>
            </a:r>
          </a:p>
        </p:txBody>
      </p:sp>
      <p:pic>
        <p:nvPicPr>
          <p:cNvPr id="9" name="Picture 8">
            <a:extLst>
              <a:ext uri="{FF2B5EF4-FFF2-40B4-BE49-F238E27FC236}">
                <a16:creationId xmlns:a16="http://schemas.microsoft.com/office/drawing/2014/main" id="{EACC5796-C551-4E8F-B82C-6CED82B7EE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752600"/>
            <a:ext cx="5705856" cy="4267200"/>
          </a:xfrm>
          <a:prstGeom prst="rect">
            <a:avLst/>
          </a:prstGeom>
        </p:spPr>
      </p:pic>
    </p:spTree>
    <p:extLst>
      <p:ext uri="{BB962C8B-B14F-4D97-AF65-F5344CB8AC3E}">
        <p14:creationId xmlns:p14="http://schemas.microsoft.com/office/powerpoint/2010/main" val="3948826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this Study</a:t>
            </a:r>
          </a:p>
        </p:txBody>
      </p:sp>
      <p:sp>
        <p:nvSpPr>
          <p:cNvPr id="3" name="Rectangle 2">
            <a:extLst>
              <a:ext uri="{FF2B5EF4-FFF2-40B4-BE49-F238E27FC236}">
                <a16:creationId xmlns:a16="http://schemas.microsoft.com/office/drawing/2014/main" id="{B7D48C7D-53FE-433A-AEA7-823DD190DE19}"/>
              </a:ext>
            </a:extLst>
          </p:cNvPr>
          <p:cNvSpPr/>
          <p:nvPr/>
        </p:nvSpPr>
        <p:spPr>
          <a:xfrm>
            <a:off x="1066800" y="1981200"/>
            <a:ext cx="9829800" cy="4239687"/>
          </a:xfrm>
          <a:prstGeom prst="rect">
            <a:avLst/>
          </a:prstGeom>
        </p:spPr>
        <p:txBody>
          <a:bodyPr wrap="square">
            <a:spAutoFit/>
          </a:bodyPr>
          <a:lstStyle/>
          <a:p>
            <a:pPr marL="285750" indent="-285750" algn="just">
              <a:lnSpc>
                <a:spcPct val="107000"/>
              </a:lnSpc>
              <a:spcAft>
                <a:spcPts val="800"/>
              </a:spcAft>
              <a:buFont typeface="Wingdings" panose="05000000000000000000" pitchFamily="2" charset="2"/>
              <a:buChar char="§"/>
            </a:pPr>
            <a:r>
              <a:rPr lang="en-US" dirty="0">
                <a:latin typeface="Calibri Light" panose="020F0302020204030204" pitchFamily="34" charset="0"/>
                <a:ea typeface="DengXian" panose="02010600030101010101" pitchFamily="2" charset="-122"/>
                <a:cs typeface="Times New Roman" panose="02020603050405020304" pitchFamily="18" charset="0"/>
              </a:rPr>
              <a:t>The Covid-19 situation is not static and is always evolving with time, therefore this analysis only represent the situation at a particular instant. </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latin typeface="Calibri Light" panose="020F0302020204030204" pitchFamily="34" charset="0"/>
                <a:ea typeface="DengXian" panose="02010600030101010101" pitchFamily="2" charset="-122"/>
                <a:cs typeface="Times New Roman" panose="02020603050405020304" pitchFamily="18" charset="0"/>
              </a:rPr>
              <a:t>Furthermore, another limitation comes from the data sets that we used: the data set used to collect the data with the New-York City Boroughs include four Boroughs, whereas now there is a new Borough named Staten Island that was not part of the data set. This means that this Borough and its Neighborhoods was not considered for this analysis. And the data with the New-York City population came from a Wikipedia page that might not contain the latest population data.</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latin typeface="Calibri Light" panose="020F0302020204030204" pitchFamily="34" charset="0"/>
                <a:ea typeface="DengXian" panose="02010600030101010101" pitchFamily="2" charset="-122"/>
                <a:cs typeface="Times New Roman" panose="02020603050405020304" pitchFamily="18" charset="0"/>
              </a:rPr>
              <a:t>Another limitation comes from the Foursquare API and the list of hospitals that we obtain from it: we are unsure if all the hospitals are listed in </a:t>
            </a:r>
            <a:r>
              <a:rPr lang="en-US" dirty="0" err="1">
                <a:latin typeface="Calibri Light" panose="020F0302020204030204" pitchFamily="34" charset="0"/>
                <a:ea typeface="DengXian" panose="02010600030101010101" pitchFamily="2" charset="-122"/>
                <a:cs typeface="Times New Roman" panose="02020603050405020304" pitchFamily="18" charset="0"/>
              </a:rPr>
              <a:t>Forusquare</a:t>
            </a:r>
            <a:r>
              <a:rPr lang="en-US" dirty="0">
                <a:latin typeface="Calibri Light" panose="020F0302020204030204" pitchFamily="34" charset="0"/>
                <a:ea typeface="DengXian" panose="02010600030101010101" pitchFamily="2" charset="-122"/>
                <a:cs typeface="Times New Roman" panose="02020603050405020304" pitchFamily="18" charset="0"/>
              </a:rPr>
              <a:t>, and we might not have the latest hospital list in this analysis. </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latin typeface="Calibri Light" panose="020F0302020204030204" pitchFamily="34" charset="0"/>
                <a:ea typeface="DengXian" panose="02010600030101010101" pitchFamily="2" charset="-122"/>
                <a:cs typeface="Times New Roman" panose="02020603050405020304" pitchFamily="18" charset="0"/>
              </a:rPr>
              <a:t>Also, at the end, we simplified our analysis by focusing on the number of positive Covid-19 cases at the Borough level, because of lack of data at the Neighborhood level. Focusing on the Neighborhood level could have give us a better idea of the local situations and challenges.</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758399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Recommendations for Future Research</a:t>
            </a:r>
          </a:p>
        </p:txBody>
      </p:sp>
      <p:sp>
        <p:nvSpPr>
          <p:cNvPr id="6" name="Rectangle 5">
            <a:extLst>
              <a:ext uri="{FF2B5EF4-FFF2-40B4-BE49-F238E27FC236}">
                <a16:creationId xmlns:a16="http://schemas.microsoft.com/office/drawing/2014/main" id="{6CC58199-269C-44A5-970F-DF4FA77B38AD}"/>
              </a:ext>
            </a:extLst>
          </p:cNvPr>
          <p:cNvSpPr/>
          <p:nvPr/>
        </p:nvSpPr>
        <p:spPr>
          <a:xfrm>
            <a:off x="5181600" y="2057400"/>
            <a:ext cx="6096000" cy="4034502"/>
          </a:xfrm>
          <a:prstGeom prst="rect">
            <a:avLst/>
          </a:prstGeom>
        </p:spPr>
        <p:txBody>
          <a:bodyPr>
            <a:spAutoFit/>
          </a:bodyPr>
          <a:lstStyle/>
          <a:p>
            <a:pPr marL="285750" indent="-285750" algn="just">
              <a:lnSpc>
                <a:spcPct val="107000"/>
              </a:lnSpc>
              <a:spcAft>
                <a:spcPts val="800"/>
              </a:spcAft>
              <a:buFont typeface="Wingdings" panose="05000000000000000000" pitchFamily="2" charset="2"/>
              <a:buChar char="§"/>
            </a:pPr>
            <a:r>
              <a:rPr lang="en-US" dirty="0">
                <a:solidFill>
                  <a:srgbClr val="000000"/>
                </a:solidFill>
                <a:latin typeface="Calibri Light" panose="020F0302020204030204" pitchFamily="34" charset="0"/>
                <a:ea typeface="DengXian" panose="02010600030101010101" pitchFamily="2" charset="-122"/>
                <a:cs typeface="Times New Roman" panose="02020603050405020304" pitchFamily="18" charset="0"/>
              </a:rPr>
              <a:t>The first recommendation would be to use up-to-date data sets with the latest information about the New-York City population, total number of Boroughs and hospitals list, as well with the data about the number of Covid-19 infected people in each Neighborhood.</a:t>
            </a:r>
            <a:endParaRPr lang="en-US" sz="1600" dirty="0">
              <a:latin typeface="Calibri" panose="020F0502020204030204" pitchFamily="34" charset="0"/>
              <a:ea typeface="DengXian" panose="02010600030101010101" pitchFamily="2" charset="-122"/>
              <a:cs typeface="Times New Roman" panose="02020603050405020304" pitchFamily="18" charset="0"/>
            </a:endParaRPr>
          </a:p>
          <a:p>
            <a:pPr marL="285750" indent="-285750" algn="just">
              <a:lnSpc>
                <a:spcPct val="107000"/>
              </a:lnSpc>
              <a:spcAft>
                <a:spcPts val="800"/>
              </a:spcAft>
              <a:buFont typeface="Wingdings" panose="05000000000000000000" pitchFamily="2" charset="2"/>
              <a:buChar char="§"/>
            </a:pPr>
            <a:r>
              <a:rPr lang="en-US" dirty="0">
                <a:solidFill>
                  <a:srgbClr val="000000"/>
                </a:solidFill>
                <a:latin typeface="Calibri Light" panose="020F0302020204030204" pitchFamily="34" charset="0"/>
                <a:ea typeface="DengXian" panose="02010600030101010101" pitchFamily="2" charset="-122"/>
                <a:cs typeface="Times New Roman" panose="02020603050405020304" pitchFamily="18" charset="0"/>
              </a:rPr>
              <a:t>The second recommendation is in regards with the second part of our analysis: it would be more accurate to write a code that is not “static” where we can change the parameters in function of the evolution of the Covid-19 situation. This would give us the exact situation of the pandemic throughout the time, instead of having a picture of the situation at a specific moment, especially by creating sort of “interactive” maps. </a:t>
            </a:r>
            <a:endParaRPr lang="en-US" sz="16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8" name="Picture 7">
            <a:extLst>
              <a:ext uri="{FF2B5EF4-FFF2-40B4-BE49-F238E27FC236}">
                <a16:creationId xmlns:a16="http://schemas.microsoft.com/office/drawing/2014/main" id="{6ED8EA3D-4873-4900-B459-990350AD3A40}"/>
              </a:ext>
            </a:extLst>
          </p:cNvPr>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71600" y="2438400"/>
            <a:ext cx="3048000" cy="3048000"/>
          </a:xfrm>
          <a:prstGeom prst="rect">
            <a:avLst/>
          </a:prstGeom>
        </p:spPr>
      </p:pic>
    </p:spTree>
    <p:extLst>
      <p:ext uri="{BB962C8B-B14F-4D97-AF65-F5344CB8AC3E}">
        <p14:creationId xmlns:p14="http://schemas.microsoft.com/office/powerpoint/2010/main" val="39128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Thank You for your Attention !</a:t>
            </a:r>
          </a:p>
        </p:txBody>
      </p:sp>
      <p:sp>
        <p:nvSpPr>
          <p:cNvPr id="3" name="Text Placeholder 2"/>
          <p:cNvSpPr>
            <a:spLocks noGrp="1"/>
          </p:cNvSpPr>
          <p:nvPr>
            <p:ph type="body" idx="1"/>
          </p:nvPr>
        </p:nvSpPr>
        <p:spPr/>
        <p:txBody>
          <a:bodyPr/>
          <a:lstStyle/>
          <a:p>
            <a:r>
              <a:rPr lang="en-US" dirty="0"/>
              <a:t>Louis JULIENNE, may 16</a:t>
            </a:r>
            <a:r>
              <a:rPr lang="en-US" baseline="30000" dirty="0"/>
              <a:t>th</a:t>
            </a:r>
            <a:r>
              <a:rPr lang="en-US" dirty="0"/>
              <a:t> 2020.</a:t>
            </a:r>
          </a:p>
        </p:txBody>
      </p:sp>
    </p:spTree>
    <p:extLst>
      <p:ext uri="{BB962C8B-B14F-4D97-AF65-F5344CB8AC3E}">
        <p14:creationId xmlns:p14="http://schemas.microsoft.com/office/powerpoint/2010/main" val="3537718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Statement</a:t>
            </a:r>
          </a:p>
        </p:txBody>
      </p:sp>
      <p:sp>
        <p:nvSpPr>
          <p:cNvPr id="3" name="Content Placeholder 2"/>
          <p:cNvSpPr>
            <a:spLocks noGrp="1"/>
          </p:cNvSpPr>
          <p:nvPr>
            <p:ph idx="1"/>
          </p:nvPr>
        </p:nvSpPr>
        <p:spPr>
          <a:xfrm>
            <a:off x="228600" y="1984159"/>
            <a:ext cx="4648200" cy="4157561"/>
          </a:xfrm>
        </p:spPr>
        <p:txBody>
          <a:bodyPr>
            <a:normAutofit fontScale="92500"/>
          </a:bodyPr>
          <a:lstStyle/>
          <a:p>
            <a:r>
              <a:rPr lang="en-US" sz="1600" dirty="0"/>
              <a:t>Hospitals across the state “have been urgently looking to expand capacity in advance of the continuing surge in the number of coronavirus patients and officials said they are planning to possibly shift confirmed virus patients from hospitals with dwindling numbers of available beds to hospitals elsewhere in the state” (ctmirror.org). </a:t>
            </a:r>
          </a:p>
          <a:p>
            <a:r>
              <a:rPr lang="en-US" sz="1600" dirty="0"/>
              <a:t>At the time of writing this report (April 29</a:t>
            </a:r>
            <a:r>
              <a:rPr lang="en-US" sz="1600" baseline="30000" dirty="0"/>
              <a:t>th</a:t>
            </a:r>
            <a:r>
              <a:rPr lang="en-US" sz="1600" dirty="0"/>
              <a:t> 2020) the situation has improved, but experts are dreading a second wave of infections. Within this context, it is important to have a closer overview of the neighborhoods in New-York City that are the best prepared to welcome infected patients and to fight against this pandemic, by looking at the hospital bed capacity at each neighborhood. To complete this analysis, I will also look at the cases of infected people by neighborhood in order to be able to compare with the hospitals bed capacity</a:t>
            </a:r>
            <a:endParaRPr lang="en-US" sz="1200" dirty="0">
              <a:solidFill>
                <a:schemeClr val="tx1"/>
              </a:solidFill>
            </a:endParaRPr>
          </a:p>
        </p:txBody>
      </p:sp>
      <p:pic>
        <p:nvPicPr>
          <p:cNvPr id="5" name="Picture 4">
            <a:extLst>
              <a:ext uri="{FF2B5EF4-FFF2-40B4-BE49-F238E27FC236}">
                <a16:creationId xmlns:a16="http://schemas.microsoft.com/office/drawing/2014/main" id="{4A70DAA0-BE8E-4D39-848A-86046080DC5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9200" y="1981200"/>
            <a:ext cx="6242304" cy="4160520"/>
          </a:xfrm>
          <a:prstGeom prst="rect">
            <a:avLst/>
          </a:prstGeom>
        </p:spPr>
      </p:pic>
    </p:spTree>
    <p:extLst>
      <p:ext uri="{BB962C8B-B14F-4D97-AF65-F5344CB8AC3E}">
        <p14:creationId xmlns:p14="http://schemas.microsoft.com/office/powerpoint/2010/main" val="172464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Target Audience</a:t>
            </a:r>
          </a:p>
        </p:txBody>
      </p:sp>
      <p:sp>
        <p:nvSpPr>
          <p:cNvPr id="3" name="Content Placeholder 2"/>
          <p:cNvSpPr>
            <a:spLocks noGrp="1"/>
          </p:cNvSpPr>
          <p:nvPr>
            <p:ph idx="1"/>
          </p:nvPr>
        </p:nvSpPr>
        <p:spPr>
          <a:xfrm>
            <a:off x="4191000" y="2324328"/>
            <a:ext cx="4648200" cy="1638071"/>
          </a:xfrm>
        </p:spPr>
        <p:txBody>
          <a:bodyPr>
            <a:normAutofit lnSpcReduction="10000"/>
          </a:bodyPr>
          <a:lstStyle/>
          <a:p>
            <a:r>
              <a:rPr lang="en-US" dirty="0"/>
              <a:t>Medical and non-medical experts and analysts from the US Department of Health and Human Services (HHS) working for the City of New-York. </a:t>
            </a:r>
          </a:p>
        </p:txBody>
      </p:sp>
      <p:pic>
        <p:nvPicPr>
          <p:cNvPr id="6" name="Picture 5">
            <a:extLst>
              <a:ext uri="{FF2B5EF4-FFF2-40B4-BE49-F238E27FC236}">
                <a16:creationId xmlns:a16="http://schemas.microsoft.com/office/drawing/2014/main" id="{59A5CBD1-5E03-45A3-827E-E372926A6F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48800" y="1886869"/>
            <a:ext cx="2075530" cy="2075530"/>
          </a:xfrm>
          <a:prstGeom prst="rect">
            <a:avLst/>
          </a:prstGeom>
        </p:spPr>
      </p:pic>
      <p:pic>
        <p:nvPicPr>
          <p:cNvPr id="11" name="Picture 10">
            <a:extLst>
              <a:ext uri="{FF2B5EF4-FFF2-40B4-BE49-F238E27FC236}">
                <a16:creationId xmlns:a16="http://schemas.microsoft.com/office/drawing/2014/main" id="{E2771D54-CD0E-49C0-ABF4-DF3E2376EA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1357" y="1886129"/>
            <a:ext cx="3312087" cy="2133600"/>
          </a:xfrm>
          <a:prstGeom prst="rect">
            <a:avLst/>
          </a:prstGeom>
        </p:spPr>
      </p:pic>
      <p:sp>
        <p:nvSpPr>
          <p:cNvPr id="12" name="Rectangle 11">
            <a:extLst>
              <a:ext uri="{FF2B5EF4-FFF2-40B4-BE49-F238E27FC236}">
                <a16:creationId xmlns:a16="http://schemas.microsoft.com/office/drawing/2014/main" id="{E6CE79B2-0CF1-4871-9AF5-1AFE76FFFEC8}"/>
              </a:ext>
            </a:extLst>
          </p:cNvPr>
          <p:cNvSpPr/>
          <p:nvPr/>
        </p:nvSpPr>
        <p:spPr>
          <a:xfrm>
            <a:off x="381000" y="4724400"/>
            <a:ext cx="11353800" cy="1200329"/>
          </a:xfrm>
          <a:prstGeom prst="rect">
            <a:avLst/>
          </a:prstGeom>
        </p:spPr>
        <p:txBody>
          <a:bodyPr wrap="square">
            <a:spAutoFit/>
          </a:bodyPr>
          <a:lstStyle/>
          <a:p>
            <a:r>
              <a:rPr lang="en-US" i="1" dirty="0"/>
              <a:t>This study will give them a clear understanding of hospitals bed capacity at the different neighborhoods of NY City. The comparison with the number of infected cases at each neighborhood will give a better comprehension in the handling of the Covid-19 pandemic at the neighborhood level. This would also be helpful for making future predictions and for adopting a better crisis management approach in case of a second Covid-19 wave</a:t>
            </a:r>
            <a:endParaRPr lang="en-US" sz="1050" i="1" dirty="0"/>
          </a:p>
        </p:txBody>
      </p:sp>
    </p:spTree>
    <p:extLst>
      <p:ext uri="{BB962C8B-B14F-4D97-AF65-F5344CB8AC3E}">
        <p14:creationId xmlns:p14="http://schemas.microsoft.com/office/powerpoint/2010/main" val="110209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Analytic Approach</a:t>
            </a:r>
          </a:p>
        </p:txBody>
      </p:sp>
      <p:sp>
        <p:nvSpPr>
          <p:cNvPr id="7" name="Rectangle 6">
            <a:extLst>
              <a:ext uri="{FF2B5EF4-FFF2-40B4-BE49-F238E27FC236}">
                <a16:creationId xmlns:a16="http://schemas.microsoft.com/office/drawing/2014/main" id="{72B1FB7C-5E06-4D65-8626-B0B7985FC26D}"/>
              </a:ext>
            </a:extLst>
          </p:cNvPr>
          <p:cNvSpPr/>
          <p:nvPr/>
        </p:nvSpPr>
        <p:spPr>
          <a:xfrm>
            <a:off x="152400" y="1518560"/>
            <a:ext cx="9525000" cy="5348965"/>
          </a:xfrm>
          <a:prstGeom prst="rect">
            <a:avLst/>
          </a:prstGeom>
        </p:spPr>
        <p:txBody>
          <a:bodyPr wrap="square">
            <a:spAutoFit/>
          </a:bodyPr>
          <a:lstStyle/>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Collect the data about New York City.</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Collect the data about New-York City population for each neighborhood.</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Collect the data about the number of infected people for each neighborhood.</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Use the Foursquare API to get the list of hospitals at each neighborhood.</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Collect the hospital bed data.</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Perform Data Visualization statistical analysis.</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Analyze data by Clustering (using K-Means technique).</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Find the best value of K.</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Visualize the neighborhood max density of hospital beds per 100 people.</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Visualize the neighborhood max density of hospital ICU beds per 100 people.</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Look at the number of infected people at each neighborhood and compare with the hospitals bed capacity at each neighborhood, along with some visualizations.</a:t>
            </a:r>
            <a:endParaRPr lang="en-US" sz="1600" dirty="0">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Blip>
                <a:blip r:embed="rId2"/>
              </a:buBlip>
              <a:tabLst>
                <a:tab pos="457200" algn="l"/>
              </a:tabLst>
            </a:pPr>
            <a:r>
              <a:rPr lang="en-US" dirty="0">
                <a:solidFill>
                  <a:srgbClr val="000000"/>
                </a:solidFill>
                <a:ea typeface="Times New Roman" panose="02020603050405020304" pitchFamily="18" charset="0"/>
                <a:cs typeface="Times New Roman" panose="02020603050405020304" pitchFamily="18" charset="0"/>
              </a:rPr>
              <a:t>Provide feedback, draw conclusions and open on future implications or questions for research.</a:t>
            </a:r>
            <a:endParaRPr lang="en-US" sz="1600" dirty="0">
              <a:effectLst/>
              <a:ea typeface="DengXian" panose="02010600030101010101" pitchFamily="2" charset="-122"/>
              <a:cs typeface="Times New Roman" panose="02020603050405020304" pitchFamily="18" charset="0"/>
            </a:endParaRPr>
          </a:p>
        </p:txBody>
      </p:sp>
      <p:pic>
        <p:nvPicPr>
          <p:cNvPr id="10" name="Picture 9">
            <a:extLst>
              <a:ext uri="{FF2B5EF4-FFF2-40B4-BE49-F238E27FC236}">
                <a16:creationId xmlns:a16="http://schemas.microsoft.com/office/drawing/2014/main" id="{F069EE74-A78F-41D8-A560-9E626A8A14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10649" y="1600200"/>
            <a:ext cx="3048001" cy="3048001"/>
          </a:xfrm>
          <a:prstGeom prst="rect">
            <a:avLst/>
          </a:prstGeom>
        </p:spPr>
      </p:pic>
    </p:spTree>
    <p:extLst>
      <p:ext uri="{BB962C8B-B14F-4D97-AF65-F5344CB8AC3E}">
        <p14:creationId xmlns:p14="http://schemas.microsoft.com/office/powerpoint/2010/main" val="983734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Rectangle 2">
            <a:extLst>
              <a:ext uri="{FF2B5EF4-FFF2-40B4-BE49-F238E27FC236}">
                <a16:creationId xmlns:a16="http://schemas.microsoft.com/office/drawing/2014/main" id="{F9A11F34-B130-4B20-AFC6-6C078D7324CA}"/>
              </a:ext>
            </a:extLst>
          </p:cNvPr>
          <p:cNvSpPr/>
          <p:nvPr/>
        </p:nvSpPr>
        <p:spPr>
          <a:xfrm>
            <a:off x="5410200" y="2265334"/>
            <a:ext cx="6172200" cy="3875933"/>
          </a:xfrm>
          <a:prstGeom prst="rect">
            <a:avLst/>
          </a:prstGeom>
        </p:spPr>
        <p:txBody>
          <a:bodyPr wrap="square">
            <a:spAutoFit/>
          </a:bodyPr>
          <a:lstStyle/>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dirty="0">
                <a:solidFill>
                  <a:srgbClr val="000000"/>
                </a:solidFill>
                <a:ea typeface="Times New Roman" panose="02020603050405020304" pitchFamily="18" charset="0"/>
                <a:cs typeface="Times New Roman" panose="02020603050405020304" pitchFamily="18" charset="0"/>
              </a:rPr>
              <a:t>New York city data: from Json file: </a:t>
            </a:r>
            <a:r>
              <a:rPr lang="en-US" u="sng" dirty="0">
                <a:solidFill>
                  <a:srgbClr val="000000"/>
                </a:solidFill>
                <a:ea typeface="Times New Roman" panose="02020603050405020304" pitchFamily="18" charset="0"/>
                <a:cs typeface="Times New Roman" panose="02020603050405020304" pitchFamily="18" charset="0"/>
                <a:hlinkClick r:id="rId2"/>
              </a:rPr>
              <a:t>https://cocl.us/new_york_dataset</a:t>
            </a:r>
            <a:r>
              <a:rPr lang="en-US" dirty="0">
                <a:solidFill>
                  <a:srgbClr val="000000"/>
                </a:solidFill>
                <a:ea typeface="Times New Roman" panose="02020603050405020304" pitchFamily="18" charset="0"/>
                <a:cs typeface="Times New Roman" panose="02020603050405020304" pitchFamily="18" charset="0"/>
              </a:rPr>
              <a:t> </a:t>
            </a:r>
            <a:endParaRPr lang="en-US" sz="1600" dirty="0">
              <a:solidFill>
                <a:srgbClr val="000000"/>
              </a:solidFill>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dirty="0">
                <a:solidFill>
                  <a:srgbClr val="000000"/>
                </a:solidFill>
                <a:ea typeface="Times New Roman" panose="02020603050405020304" pitchFamily="18" charset="0"/>
                <a:cs typeface="Times New Roman" panose="02020603050405020304" pitchFamily="18" charset="0"/>
              </a:rPr>
              <a:t>Population data for each neighborhood: Wikipedia: </a:t>
            </a:r>
            <a:r>
              <a:rPr lang="en-US" sz="1600" u="sng" dirty="0">
                <a:solidFill>
                  <a:srgbClr val="000000"/>
                </a:solidFill>
                <a:ea typeface="DengXian" panose="02010600030101010101" pitchFamily="2" charset="-122"/>
                <a:cs typeface="Times New Roman" panose="02020603050405020304" pitchFamily="18" charset="0"/>
                <a:hlinkClick r:id="rId3"/>
              </a:rPr>
              <a:t>https://en.wikipedia.org/wiki/Neighborhoods_in_New_York_City</a:t>
            </a:r>
            <a:endParaRPr lang="en-US" sz="1600" dirty="0">
              <a:solidFill>
                <a:srgbClr val="000000"/>
              </a:solidFill>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dirty="0">
                <a:solidFill>
                  <a:srgbClr val="000000"/>
                </a:solidFill>
                <a:ea typeface="Times New Roman" panose="02020603050405020304" pitchFamily="18" charset="0"/>
                <a:cs typeface="Times New Roman" panose="02020603050405020304" pitchFamily="18" charset="0"/>
              </a:rPr>
              <a:t>List of hospitals at each neighborhood: through the Foursquare API.</a:t>
            </a:r>
            <a:endParaRPr lang="en-US" sz="1600" dirty="0">
              <a:solidFill>
                <a:srgbClr val="000000"/>
              </a:solidFill>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dirty="0">
                <a:solidFill>
                  <a:srgbClr val="000000"/>
                </a:solidFill>
                <a:ea typeface="Times New Roman" panose="02020603050405020304" pitchFamily="18" charset="0"/>
                <a:cs typeface="Times New Roman" panose="02020603050405020304" pitchFamily="18" charset="0"/>
              </a:rPr>
              <a:t>Hospital bed data: from the NYS Health Profile: </a:t>
            </a:r>
            <a:r>
              <a:rPr lang="en-US" sz="1600" u="sng" dirty="0">
                <a:solidFill>
                  <a:srgbClr val="000000"/>
                </a:solidFill>
                <a:ea typeface="DengXian" panose="02010600030101010101" pitchFamily="2" charset="-122"/>
                <a:cs typeface="Times New Roman" panose="02020603050405020304" pitchFamily="18" charset="0"/>
                <a:hlinkClick r:id="rId4"/>
              </a:rPr>
              <a:t>https://profiles.health.ny.gov/hospital/index#5.79/42.868/-76.809</a:t>
            </a:r>
            <a:endParaRPr lang="en-US" sz="1600" dirty="0">
              <a:solidFill>
                <a:srgbClr val="000000"/>
              </a:solidFill>
              <a:ea typeface="DengXian" panose="02010600030101010101" pitchFamily="2" charset="-122"/>
              <a:cs typeface="Times New Roman" panose="02020603050405020304" pitchFamily="18" charset="0"/>
            </a:endParaRPr>
          </a:p>
          <a:p>
            <a:pPr marL="342900" marR="0" lvl="0" indent="-342900" algn="just">
              <a:lnSpc>
                <a:spcPct val="107000"/>
              </a:lnSpc>
              <a:spcBef>
                <a:spcPts val="0"/>
              </a:spcBef>
              <a:spcAft>
                <a:spcPts val="800"/>
              </a:spcAft>
              <a:buSzPts val="1000"/>
              <a:buFont typeface="Symbol" panose="05050102010706020507" pitchFamily="18" charset="2"/>
              <a:buChar char=""/>
              <a:tabLst>
                <a:tab pos="457200" algn="l"/>
              </a:tabLst>
            </a:pPr>
            <a:r>
              <a:rPr lang="en-US" dirty="0">
                <a:solidFill>
                  <a:srgbClr val="000000"/>
                </a:solidFill>
                <a:ea typeface="Times New Roman" panose="02020603050405020304" pitchFamily="18" charset="0"/>
                <a:cs typeface="Times New Roman" panose="02020603050405020304" pitchFamily="18" charset="0"/>
              </a:rPr>
              <a:t>List of confirmed Covid-19 cases by Borough: Wikipedia: </a:t>
            </a:r>
            <a:r>
              <a:rPr lang="en-US" sz="1600" u="sng" dirty="0">
                <a:solidFill>
                  <a:srgbClr val="000000"/>
                </a:solidFill>
                <a:ea typeface="DengXian" panose="02010600030101010101" pitchFamily="2" charset="-122"/>
                <a:cs typeface="Times New Roman" panose="02020603050405020304" pitchFamily="18" charset="0"/>
                <a:hlinkClick r:id="rId5"/>
              </a:rPr>
              <a:t>https://github.com/nychealth/coronavirus-data/blob/master/boro.csv</a:t>
            </a:r>
            <a:endParaRPr lang="en-US" sz="1600" dirty="0">
              <a:solidFill>
                <a:srgbClr val="000000"/>
              </a:solidFill>
              <a:effectLst/>
              <a:ea typeface="DengXian" panose="02010600030101010101" pitchFamily="2" charset="-122"/>
              <a:cs typeface="Times New Roman" panose="02020603050405020304" pitchFamily="18" charset="0"/>
            </a:endParaRPr>
          </a:p>
        </p:txBody>
      </p:sp>
      <p:sp>
        <p:nvSpPr>
          <p:cNvPr id="4" name="AutoShape 2" descr="Basic Techniques Every - Primary And Secondary Data , Transparent ...">
            <a:extLst>
              <a:ext uri="{FF2B5EF4-FFF2-40B4-BE49-F238E27FC236}">
                <a16:creationId xmlns:a16="http://schemas.microsoft.com/office/drawing/2014/main" id="{86040658-B911-432C-9F8C-3568B4E3D228}"/>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C707FE6D-3E17-4D16-8905-7BDD0ECE2D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1925" y="2133600"/>
            <a:ext cx="5095876" cy="4139403"/>
          </a:xfrm>
          <a:prstGeom prst="rect">
            <a:avLst/>
          </a:prstGeom>
        </p:spPr>
      </p:pic>
    </p:spTree>
    <p:extLst>
      <p:ext uri="{BB962C8B-B14F-4D97-AF65-F5344CB8AC3E}">
        <p14:creationId xmlns:p14="http://schemas.microsoft.com/office/powerpoint/2010/main" val="810567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1. Population Data: New-York City Population per Neighborhood</a:t>
            </a:r>
          </a:p>
        </p:txBody>
      </p:sp>
      <p:pic>
        <p:nvPicPr>
          <p:cNvPr id="7" name="Picture 6">
            <a:extLst>
              <a:ext uri="{FF2B5EF4-FFF2-40B4-BE49-F238E27FC236}">
                <a16:creationId xmlns:a16="http://schemas.microsoft.com/office/drawing/2014/main" id="{0D8EDBA7-EE0C-4DCA-A654-B1EF15B5E2F5}"/>
              </a:ext>
            </a:extLst>
          </p:cNvPr>
          <p:cNvPicPr/>
          <p:nvPr/>
        </p:nvPicPr>
        <p:blipFill rotWithShape="1">
          <a:blip r:embed="rId2"/>
          <a:srcRect l="8333" t="25299" r="6411" b="6325"/>
          <a:stretch/>
        </p:blipFill>
        <p:spPr bwMode="auto">
          <a:xfrm>
            <a:off x="1533524" y="2514600"/>
            <a:ext cx="9286875" cy="403860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28620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2. Population Data: closer look at Boroughs and Neighborhoods</a:t>
            </a:r>
          </a:p>
        </p:txBody>
      </p:sp>
      <p:pic>
        <p:nvPicPr>
          <p:cNvPr id="5" name="Picture 4">
            <a:extLst>
              <a:ext uri="{FF2B5EF4-FFF2-40B4-BE49-F238E27FC236}">
                <a16:creationId xmlns:a16="http://schemas.microsoft.com/office/drawing/2014/main" id="{700C3AB9-94C8-446A-9C8E-DC2376BD185A}"/>
              </a:ext>
            </a:extLst>
          </p:cNvPr>
          <p:cNvPicPr/>
          <p:nvPr/>
        </p:nvPicPr>
        <p:blipFill rotWithShape="1">
          <a:blip r:embed="rId2"/>
          <a:srcRect l="8204" t="40342" r="68334" b="21596"/>
          <a:stretch/>
        </p:blipFill>
        <p:spPr bwMode="auto">
          <a:xfrm>
            <a:off x="1485900" y="2690016"/>
            <a:ext cx="4189730" cy="3569970"/>
          </a:xfrm>
          <a:prstGeom prst="rect">
            <a:avLst/>
          </a:prstGeom>
          <a:ln>
            <a:noFill/>
          </a:ln>
          <a:extLst>
            <a:ext uri="{53640926-AAD7-44D8-BBD7-CCE9431645EC}">
              <a14:shadowObscured xmlns:a14="http://schemas.microsoft.com/office/drawing/2010/main"/>
            </a:ext>
          </a:extLst>
        </p:spPr>
      </p:pic>
      <p:pic>
        <p:nvPicPr>
          <p:cNvPr id="6" name="Picture 5">
            <a:extLst>
              <a:ext uri="{FF2B5EF4-FFF2-40B4-BE49-F238E27FC236}">
                <a16:creationId xmlns:a16="http://schemas.microsoft.com/office/drawing/2014/main" id="{A23B32E0-9976-497F-B917-7A7BAB395AE9}"/>
              </a:ext>
            </a:extLst>
          </p:cNvPr>
          <p:cNvPicPr/>
          <p:nvPr/>
        </p:nvPicPr>
        <p:blipFill rotWithShape="1">
          <a:blip r:embed="rId3"/>
          <a:srcRect l="7564" t="49914" r="68334" b="22052"/>
          <a:stretch/>
        </p:blipFill>
        <p:spPr bwMode="auto">
          <a:xfrm>
            <a:off x="6516372" y="2690016"/>
            <a:ext cx="4532628" cy="3569970"/>
          </a:xfrm>
          <a:prstGeom prst="rect">
            <a:avLst/>
          </a:prstGeom>
          <a:ln>
            <a:noFill/>
          </a:ln>
          <a:extLst>
            <a:ext uri="{53640926-AAD7-44D8-BBD7-CCE9431645EC}">
              <a14:shadowObscured xmlns:a14="http://schemas.microsoft.com/office/drawing/2010/main"/>
            </a:ext>
          </a:extLst>
        </p:spPr>
      </p:pic>
      <p:sp>
        <p:nvSpPr>
          <p:cNvPr id="8" name="Speech Bubble: Rectangle with Corners Rounded 7">
            <a:extLst>
              <a:ext uri="{FF2B5EF4-FFF2-40B4-BE49-F238E27FC236}">
                <a16:creationId xmlns:a16="http://schemas.microsoft.com/office/drawing/2014/main" id="{32B11BCA-4DBE-49DA-819F-2BCEDEFC00A9}"/>
              </a:ext>
            </a:extLst>
          </p:cNvPr>
          <p:cNvSpPr/>
          <p:nvPr/>
        </p:nvSpPr>
        <p:spPr>
          <a:xfrm>
            <a:off x="2514600" y="2990849"/>
            <a:ext cx="1905000" cy="4572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Highest Population is in Brooklyn !</a:t>
            </a:r>
            <a:endParaRPr lang="en-US" sz="1100" dirty="0"/>
          </a:p>
        </p:txBody>
      </p:sp>
      <p:sp>
        <p:nvSpPr>
          <p:cNvPr id="9" name="Speech Bubble: Rectangle with Corners Rounded 8">
            <a:extLst>
              <a:ext uri="{FF2B5EF4-FFF2-40B4-BE49-F238E27FC236}">
                <a16:creationId xmlns:a16="http://schemas.microsoft.com/office/drawing/2014/main" id="{50D5762B-478D-42D4-8BA4-637D1C748CB6}"/>
              </a:ext>
            </a:extLst>
          </p:cNvPr>
          <p:cNvSpPr/>
          <p:nvPr/>
        </p:nvSpPr>
        <p:spPr>
          <a:xfrm>
            <a:off x="10134600" y="1828799"/>
            <a:ext cx="1905000" cy="762001"/>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a:t>Highest Number of Neighborhoods is in The Queens !</a:t>
            </a:r>
            <a:endParaRPr lang="en-US" sz="1100" dirty="0"/>
          </a:p>
        </p:txBody>
      </p:sp>
    </p:spTree>
    <p:extLst>
      <p:ext uri="{BB962C8B-B14F-4D97-AF65-F5344CB8AC3E}">
        <p14:creationId xmlns:p14="http://schemas.microsoft.com/office/powerpoint/2010/main" val="1350211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Methodology</a:t>
            </a:r>
          </a:p>
        </p:txBody>
      </p:sp>
      <p:sp>
        <p:nvSpPr>
          <p:cNvPr id="4" name="Content Placeholder 3">
            <a:extLst>
              <a:ext uri="{FF2B5EF4-FFF2-40B4-BE49-F238E27FC236}">
                <a16:creationId xmlns:a16="http://schemas.microsoft.com/office/drawing/2014/main" id="{813EC446-CCF4-4353-90A3-84CD009FFD76}"/>
              </a:ext>
            </a:extLst>
          </p:cNvPr>
          <p:cNvSpPr>
            <a:spLocks noGrp="1"/>
          </p:cNvSpPr>
          <p:nvPr>
            <p:ph idx="1"/>
          </p:nvPr>
        </p:nvSpPr>
        <p:spPr>
          <a:xfrm>
            <a:off x="1524000" y="1828799"/>
            <a:ext cx="9144000" cy="457201"/>
          </a:xfrm>
        </p:spPr>
        <p:txBody>
          <a:bodyPr/>
          <a:lstStyle/>
          <a:p>
            <a:pPr marL="0" indent="0">
              <a:buNone/>
            </a:pPr>
            <a:r>
              <a:rPr lang="en-US" dirty="0"/>
              <a:t>3. Hospitals per Neighborhood</a:t>
            </a:r>
          </a:p>
        </p:txBody>
      </p:sp>
      <p:pic>
        <p:nvPicPr>
          <p:cNvPr id="7" name="Picture 6">
            <a:extLst>
              <a:ext uri="{FF2B5EF4-FFF2-40B4-BE49-F238E27FC236}">
                <a16:creationId xmlns:a16="http://schemas.microsoft.com/office/drawing/2014/main" id="{04AC8BAF-C8D1-4448-992B-16CD366329CA}"/>
              </a:ext>
            </a:extLst>
          </p:cNvPr>
          <p:cNvPicPr/>
          <p:nvPr/>
        </p:nvPicPr>
        <p:blipFill rotWithShape="1">
          <a:blip r:embed="rId2"/>
          <a:srcRect l="10000" t="25299" r="6538" b="5641"/>
          <a:stretch/>
        </p:blipFill>
        <p:spPr bwMode="auto">
          <a:xfrm>
            <a:off x="1524000" y="2446654"/>
            <a:ext cx="9448800" cy="410654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47724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edical Design 16x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001141.potx" id="{D7485564-6666-4DDB-B0D3-55F6E694D6E5}" vid="{6E950D30-6FC6-4411-BCFF-468AD9ECA787}"/>
    </a:ext>
  </a:extLst>
</a:theme>
</file>

<file path=ppt/theme/theme2.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Medical design presentation (widescreen)</Template>
  <TotalTime>98</TotalTime>
  <Words>1944</Words>
  <Application>Microsoft Office PowerPoint</Application>
  <PresentationFormat>Widescreen</PresentationFormat>
  <Paragraphs>90</Paragraphs>
  <Slides>24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Franklin Gothic Medium</vt:lpstr>
      <vt:lpstr>Symbol</vt:lpstr>
      <vt:lpstr>Wingdings</vt:lpstr>
      <vt:lpstr>Medical Design 16x9</vt:lpstr>
      <vt:lpstr>New-York City, hospital-beds capacity and Covid-19</vt:lpstr>
      <vt:lpstr>Background</vt:lpstr>
      <vt:lpstr>Problem Statement</vt:lpstr>
      <vt:lpstr>Target Audience</vt:lpstr>
      <vt:lpstr>Analytic Approach</vt:lpstr>
      <vt:lpstr>Data Collection</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Methodology</vt:lpstr>
      <vt:lpstr>Results (1)</vt:lpstr>
      <vt:lpstr>Results (2)</vt:lpstr>
      <vt:lpstr>Limitations of this Study</vt:lpstr>
      <vt:lpstr>Recommendations for Future Research</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New-York City, hospital-beds capacity and Covid-19</dc:title>
  <dc:creator>Louis JULIENNE</dc:creator>
  <cp:lastModifiedBy>Louis JULIENNE</cp:lastModifiedBy>
  <cp:revision>71</cp:revision>
  <dcterms:created xsi:type="dcterms:W3CDTF">2020-05-16T07:10:30Z</dcterms:created>
  <dcterms:modified xsi:type="dcterms:W3CDTF">2020-05-16T08:48:36Z</dcterms:modified>
</cp:coreProperties>
</file>